
<file path=[Content_Types].xml><?xml version="1.0" encoding="utf-8"?>
<Types xmlns="http://schemas.openxmlformats.org/package/2006/content-types">
  <Default ContentType="application/x-fontdata" Extension="fntdata"/>
  <Default ContentType="image/gif" Extension="gif"/>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29"/>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Lst>
  <p:sldSz cx="18288000" cy="10287000"/>
  <p:notesSz cx="6858000" cy="9144000"/>
  <p:embeddedFontLst>
    <p:embeddedFont>
      <p:font typeface="Anton" charset="1" panose="00000500000000000000"/>
      <p:regular r:id="rId25"/>
    </p:embeddedFont>
    <p:embeddedFont>
      <p:font typeface="Poppins Bold" charset="1" panose="00000800000000000000"/>
      <p:regular r:id="rId26"/>
    </p:embeddedFont>
    <p:embeddedFont>
      <p:font typeface="Poppins" charset="1" panose="00000500000000000000"/>
      <p:regular r:id="rId27"/>
    </p:embeddedFont>
    <p:embeddedFont>
      <p:font typeface="Prompt Bold" charset="1" panose="00000800000000000000"/>
      <p:regular r:id="rId2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notesMasters/notesMaster1.xml" Type="http://schemas.openxmlformats.org/officeDocument/2006/relationships/notesMaster"/><Relationship Id="rId3" Target="viewProps.xml" Type="http://schemas.openxmlformats.org/officeDocument/2006/relationships/viewProps"/><Relationship Id="rId30" Target="theme/theme2.xml" Type="http://schemas.openxmlformats.org/officeDocument/2006/relationships/theme"/><Relationship Id="rId31" Target="notesSlides/notesSlide1.xml" Type="http://schemas.openxmlformats.org/officeDocument/2006/relationships/notesSlide"/><Relationship Id="rId32" Target="notesSlides/notesSlide2.xml" Type="http://schemas.openxmlformats.org/officeDocument/2006/relationships/notesSlide"/><Relationship Id="rId33" Target="notesSlides/notesSlide3.xml" Type="http://schemas.openxmlformats.org/officeDocument/2006/relationships/notesSlide"/><Relationship Id="rId34" Target="notesSlides/notesSlide4.xml" Type="http://schemas.openxmlformats.org/officeDocument/2006/relationships/notesSlide"/><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3.xml" Type="http://schemas.openxmlformats.org/officeDocument/2006/relationships/slide"/></Relationships>
</file>

<file path=ppt/notesSlides/_rels/notesSlide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4.xml" Type="http://schemas.openxmlformats.org/officeDocument/2006/relationships/slide"/></Relationships>
</file>

<file path=ppt/notesSlides/_rels/notesSlide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5.xml" Type="http://schemas.openxmlformats.org/officeDocument/2006/relationships/slide"/></Relationships>
</file>

<file path=ppt/notesSlides/_rels/notesSlide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6.xml" Type="http://schemas.openxmlformats.org/officeDocument/2006/relationships/slide"/></Relationships>
</file>

<file path=ppt/notesSlides/notesSlide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we first formatted the subject area column which had multiple and duplicate subject areas per book into a single subject area to focus only on the first most relevant subject area for each book in order to achieve simpler classification of the data</a:t>
            </a:r>
          </a:p>
          <a:p>
            <a:r>
              <a:rPr lang="en-US"/>
              <a:t/>
            </a:r>
          </a:p>
          <a:p>
            <a:r>
              <a:rPr lang="en-US"/>
              <a:t>and then use map to convert the subject area's 4-letter codes into actual subject names for better understanding in future data usages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In using AI to predict missing Subject Areas in data fetched from api,</a:t>
            </a:r>
          </a:p>
          <a:p>
            <a:r>
              <a:rPr lang="en-US"/>
              <a:t>we trained and tested the model with the given data of around 20,000 data points</a:t>
            </a:r>
          </a:p>
          <a:p>
            <a:r>
              <a:rPr lang="en-US"/>
              <a:t/>
            </a:r>
          </a:p>
          <a:p>
            <a:r>
              <a:rPr lang="en-US"/>
              <a:t>firstly, we drop rows with missing values needed for ml which are title , abstract, and publication name. and we are now left with around 16,000 data points for model training</a:t>
            </a:r>
          </a:p>
          <a:p>
            <a:r>
              <a:rPr lang="en-US"/>
              <a:t/>
            </a:r>
          </a:p>
          <a:p>
            <a:r>
              <a:rPr lang="en-US"/>
              <a:t>the we used “TF-IDF” (Term Frequency-Inverse Document Frequency) to classify words in Title, Abstract, Publication Name and set its parameter to remove English Stop Words.</a:t>
            </a:r>
          </a:p>
          <a:p>
            <a:r>
              <a:rPr lang="en-US"/>
              <a:t/>
            </a:r>
          </a:p>
          <a:p>
            <a:r>
              <a:rPr lang="en-US"/>
              <a:t>we also set the max_features parameter to be high to capture all important words across the data and set the max_df to be low since we don't want words that appear too often across the dataset to have influence on the prediction and these words may not be in english stop words but may be common academic terms that holds no significance in subject area predictions</a:t>
            </a:r>
          </a:p>
          <a:p>
            <a:r>
              <a:rPr lang="en-US"/>
              <a:t/>
            </a:r>
          </a:p>
          <a:p>
            <a:r>
              <a:rPr lang="en-US"/>
              <a:t>finally, we combined all the vectorised columns with hstack to fit to logistic regression ai model and test its prediction on subject area</a:t>
            </a:r>
          </a:p>
          <a:p>
            <a:r>
              <a:rPr lang="en-US"/>
              <a:t/>
            </a:r>
          </a:p>
          <a:p>
            <a:r>
              <a:rPr lang="en-US"/>
              <a:t>after various trials of tuning the parameters and models we yield final accuracy of 0.88</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3.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now our model is ready to pridict subject areas from api fetched data. </a:t>
            </a:r>
          </a:p>
          <a:p>
            <a:r>
              <a:rPr lang="en-US"/>
              <a:t>we dropped the scopus api data rows where abstract cannot be fetched </a:t>
            </a:r>
          </a:p>
          <a:p>
            <a:r>
              <a:rPr lang="en-US"/>
              <a:t/>
            </a:r>
          </a:p>
          <a:p>
            <a:r>
              <a:rPr lang="en-US"/>
              <a:t>then we predicted the subject areas for each api dataset separately using the previously trained model. the code and prediction preview of scopus api can be seen on the left and arxiv can be seen on the right of the slide</a:t>
            </a:r>
          </a:p>
          <a:p>
            <a:r>
              <a:rPr lang="en-US"/>
              <a:t/>
            </a:r>
          </a:p>
          <a:p>
            <a:r>
              <a:rPr lang="en-US"/>
              <a:t>surprisingly, there are more inaccurate predictions than expected. Most of the subject areas should be predicted as “Computer Science” since our api query is Data science but only around half of the data is labeled so. this is because tfidf scores importance of word when it appears less across the whole document but ‘data’ and science are very common word among abstracts in many subject areas. which resulted in lower importance and contribution to the prediction model.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4.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finally, we prepared the data for visualization. this includes some further data extraction of City and Country from the affiliatoin  column in scopus api data with json string formatting. </a:t>
            </a:r>
          </a:p>
          <a:p>
            <a:r>
              <a:rPr lang="en-US"/>
              <a:t/>
            </a:r>
          </a:p>
          <a:p>
            <a:r>
              <a:rPr lang="en-US"/>
              <a:t>we then renamed and set all the columns across each of the 3 datasets to match. which are the given data, scopus api data, and arxiv api data and dropped unused columns in each dataset</a:t>
            </a:r>
          </a:p>
          <a:p>
            <a:r>
              <a:rPr lang="en-US"/>
              <a:t/>
            </a:r>
          </a:p>
          <a:p>
            <a:r>
              <a:rPr lang="en-US"/>
              <a:t>lastly, we joined all the data together using pd.concat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gif"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9.png" Type="http://schemas.openxmlformats.org/officeDocument/2006/relationships/image"/><Relationship Id="rId5" Target="../media/image30.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1.png" Type="http://schemas.openxmlformats.org/officeDocument/2006/relationships/image"/><Relationship Id="rId5" Target="../media/image32.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3.png" Type="http://schemas.openxmlformats.org/officeDocument/2006/relationships/image"/><Relationship Id="rId5" Target="../media/image34.png" Type="http://schemas.openxmlformats.org/officeDocument/2006/relationships/image"/><Relationship Id="rId6" Target="../media/image35.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1.png" Type="http://schemas.openxmlformats.org/officeDocument/2006/relationships/image"/><Relationship Id="rId4" Target="../media/image2.svg" Type="http://schemas.openxmlformats.org/officeDocument/2006/relationships/image"/><Relationship Id="rId5" Target="../media/image36.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 Id="rId3" Target="../media/image1.png" Type="http://schemas.openxmlformats.org/officeDocument/2006/relationships/image"/><Relationship Id="rId4" Target="../media/image2.svg" Type="http://schemas.openxmlformats.org/officeDocument/2006/relationships/image"/><Relationship Id="rId5" Target="../media/image37.png" Type="http://schemas.openxmlformats.org/officeDocument/2006/relationships/image"/><Relationship Id="rId6" Target="../media/image38.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xml" Type="http://schemas.openxmlformats.org/officeDocument/2006/relationships/notesSlide"/><Relationship Id="rId3" Target="../media/image1.png" Type="http://schemas.openxmlformats.org/officeDocument/2006/relationships/image"/><Relationship Id="rId4" Target="../media/image2.svg" Type="http://schemas.openxmlformats.org/officeDocument/2006/relationships/image"/><Relationship Id="rId5" Target="../media/image39.png" Type="http://schemas.openxmlformats.org/officeDocument/2006/relationships/image"/><Relationship Id="rId6" Target="../media/image40.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4.xml" Type="http://schemas.openxmlformats.org/officeDocument/2006/relationships/notesSlide"/><Relationship Id="rId3" Target="../media/image1.png" Type="http://schemas.openxmlformats.org/officeDocument/2006/relationships/image"/><Relationship Id="rId4" Target="../media/image2.svg" Type="http://schemas.openxmlformats.org/officeDocument/2006/relationships/image"/><Relationship Id="rId5" Target="../media/image41.png" Type="http://schemas.openxmlformats.org/officeDocument/2006/relationships/image"/><Relationship Id="rId6" Target="../media/image42.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43.png" Type="http://schemas.openxmlformats.org/officeDocument/2006/relationships/image"/><Relationship Id="rId5" Target="../media/image44.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45.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6.png" Type="http://schemas.openxmlformats.org/officeDocument/2006/relationships/image"/><Relationship Id="rId3" Target="../media/image47.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6.png" Type="http://schemas.openxmlformats.org/officeDocument/2006/relationships/image"/><Relationship Id="rId5" Target="../media/image7.png" Type="http://schemas.openxmlformats.org/officeDocument/2006/relationships/image"/><Relationship Id="rId6" Target="../media/image8.png" Type="http://schemas.openxmlformats.org/officeDocument/2006/relationships/image"/><Relationship Id="rId7" Target="../media/image9.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6.png" Type="http://schemas.openxmlformats.org/officeDocument/2006/relationships/image"/><Relationship Id="rId11" Target="../media/image17.svg" Type="http://schemas.openxmlformats.org/officeDocument/2006/relationships/image"/><Relationship Id="rId12" Target="../media/image18.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10.png" Type="http://schemas.openxmlformats.org/officeDocument/2006/relationships/image"/><Relationship Id="rId5" Target="../media/image11.png" Type="http://schemas.openxmlformats.org/officeDocument/2006/relationships/image"/><Relationship Id="rId6" Target="../media/image12.png" Type="http://schemas.openxmlformats.org/officeDocument/2006/relationships/image"/><Relationship Id="rId7" Target="../media/image13.png" Type="http://schemas.openxmlformats.org/officeDocument/2006/relationships/image"/><Relationship Id="rId8" Target="../media/image14.png" Type="http://schemas.openxmlformats.org/officeDocument/2006/relationships/image"/><Relationship Id="rId9" Target="../media/image15.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gif"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 Id="rId5" Target="../media/image19.png" Type="http://schemas.openxmlformats.org/officeDocument/2006/relationships/image"/><Relationship Id="rId6" Target="../media/image20.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gif"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 Id="rId5" Target="../media/image21.png" Type="http://schemas.openxmlformats.org/officeDocument/2006/relationships/image"/><Relationship Id="rId6" Target="../media/image22.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gif"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 Id="rId5" Target="../media/image23.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4.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5.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6.png" Type="http://schemas.openxmlformats.org/officeDocument/2006/relationships/image"/><Relationship Id="rId5" Target="../media/image27.png" Type="http://schemas.openxmlformats.org/officeDocument/2006/relationships/image"/><Relationship Id="rId6" Target="../media/image28.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85ABFF">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15020109" y="2605709"/>
            <a:ext cx="5077990" cy="5077990"/>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95AC6">
                    <a:alpha val="4500"/>
                  </a:srgbClr>
                </a:gs>
                <a:gs pos="100000">
                  <a:srgbClr val="5540FF">
                    <a:alpha val="100000"/>
                  </a:srgbClr>
                </a:gs>
              </a:gsLst>
              <a:lin ang="0"/>
            </a:gradFill>
          </p:spPr>
        </p:sp>
        <p:sp>
          <p:nvSpPr>
            <p:cNvPr name="TextBox 4" id="4"/>
            <p:cNvSpPr txBox="true"/>
            <p:nvPr/>
          </p:nvSpPr>
          <p:spPr>
            <a:xfrm>
              <a:off x="76200" y="19050"/>
              <a:ext cx="660400" cy="71755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2165946">
            <a:off x="8558360" y="507114"/>
            <a:ext cx="9272857" cy="9092355"/>
            <a:chOff x="0" y="0"/>
            <a:chExt cx="812800" cy="796978"/>
          </a:xfrm>
        </p:grpSpPr>
        <p:sp>
          <p:nvSpPr>
            <p:cNvPr name="Freeform 6" id="6"/>
            <p:cNvSpPr/>
            <p:nvPr/>
          </p:nvSpPr>
          <p:spPr>
            <a:xfrm flipH="false" flipV="false" rot="0">
              <a:off x="0" y="0"/>
              <a:ext cx="812800" cy="796978"/>
            </a:xfrm>
            <a:custGeom>
              <a:avLst/>
              <a:gdLst/>
              <a:ahLst/>
              <a:cxnLst/>
              <a:rect r="r" b="b" t="t" l="l"/>
              <a:pathLst>
                <a:path h="796978" w="812800">
                  <a:moveTo>
                    <a:pt x="406400" y="0"/>
                  </a:moveTo>
                  <a:cubicBezTo>
                    <a:pt x="181951" y="0"/>
                    <a:pt x="0" y="178410"/>
                    <a:pt x="0" y="398489"/>
                  </a:cubicBezTo>
                  <a:cubicBezTo>
                    <a:pt x="0" y="618569"/>
                    <a:pt x="181951" y="796978"/>
                    <a:pt x="406400" y="796978"/>
                  </a:cubicBezTo>
                  <a:cubicBezTo>
                    <a:pt x="630849" y="796978"/>
                    <a:pt x="812800" y="618569"/>
                    <a:pt x="812800" y="398489"/>
                  </a:cubicBezTo>
                  <a:cubicBezTo>
                    <a:pt x="812800" y="178410"/>
                    <a:pt x="630849" y="0"/>
                    <a:pt x="406400" y="0"/>
                  </a:cubicBezTo>
                  <a:close/>
                </a:path>
              </a:pathLst>
            </a:custGeom>
            <a:solidFill>
              <a:srgbClr val="000000">
                <a:alpha val="0"/>
              </a:srgbClr>
            </a:solidFill>
            <a:ln w="28575" cap="sq">
              <a:gradFill>
                <a:gsLst>
                  <a:gs pos="0">
                    <a:srgbClr val="795AC6">
                      <a:alpha val="4500"/>
                    </a:srgbClr>
                  </a:gs>
                  <a:gs pos="100000">
                    <a:srgbClr val="5540FF">
                      <a:alpha val="100000"/>
                    </a:srgbClr>
                  </a:gs>
                </a:gsLst>
                <a:lin ang="0"/>
              </a:gradFill>
              <a:prstDash val="solid"/>
              <a:miter/>
            </a:ln>
          </p:spPr>
        </p:sp>
        <p:sp>
          <p:nvSpPr>
            <p:cNvPr name="TextBox 7" id="7"/>
            <p:cNvSpPr txBox="true"/>
            <p:nvPr/>
          </p:nvSpPr>
          <p:spPr>
            <a:xfrm>
              <a:off x="76200" y="17567"/>
              <a:ext cx="660400" cy="704695"/>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10694109">
            <a:off x="9125957" y="1124174"/>
            <a:ext cx="8014237" cy="7858235"/>
            <a:chOff x="0" y="0"/>
            <a:chExt cx="812800" cy="796978"/>
          </a:xfrm>
        </p:grpSpPr>
        <p:sp>
          <p:nvSpPr>
            <p:cNvPr name="Freeform 9" id="9"/>
            <p:cNvSpPr/>
            <p:nvPr/>
          </p:nvSpPr>
          <p:spPr>
            <a:xfrm flipH="false" flipV="false" rot="0">
              <a:off x="0" y="0"/>
              <a:ext cx="812800" cy="796978"/>
            </a:xfrm>
            <a:custGeom>
              <a:avLst/>
              <a:gdLst/>
              <a:ahLst/>
              <a:cxnLst/>
              <a:rect r="r" b="b" t="t" l="l"/>
              <a:pathLst>
                <a:path h="796978" w="812800">
                  <a:moveTo>
                    <a:pt x="406400" y="0"/>
                  </a:moveTo>
                  <a:cubicBezTo>
                    <a:pt x="181951" y="0"/>
                    <a:pt x="0" y="178410"/>
                    <a:pt x="0" y="398489"/>
                  </a:cubicBezTo>
                  <a:cubicBezTo>
                    <a:pt x="0" y="618569"/>
                    <a:pt x="181951" y="796978"/>
                    <a:pt x="406400" y="796978"/>
                  </a:cubicBezTo>
                  <a:cubicBezTo>
                    <a:pt x="630849" y="796978"/>
                    <a:pt x="812800" y="618569"/>
                    <a:pt x="812800" y="398489"/>
                  </a:cubicBezTo>
                  <a:cubicBezTo>
                    <a:pt x="812800" y="178410"/>
                    <a:pt x="630849" y="0"/>
                    <a:pt x="406400" y="0"/>
                  </a:cubicBezTo>
                  <a:close/>
                </a:path>
              </a:pathLst>
            </a:custGeom>
            <a:solidFill>
              <a:srgbClr val="000000">
                <a:alpha val="0"/>
              </a:srgbClr>
            </a:solidFill>
            <a:ln w="28575" cap="sq">
              <a:gradFill>
                <a:gsLst>
                  <a:gs pos="0">
                    <a:srgbClr val="795AC6">
                      <a:alpha val="4500"/>
                    </a:srgbClr>
                  </a:gs>
                  <a:gs pos="100000">
                    <a:srgbClr val="C6BFFF">
                      <a:alpha val="100000"/>
                    </a:srgbClr>
                  </a:gs>
                </a:gsLst>
                <a:lin ang="0"/>
              </a:gradFill>
              <a:prstDash val="solid"/>
              <a:miter/>
            </a:ln>
          </p:spPr>
        </p:sp>
        <p:sp>
          <p:nvSpPr>
            <p:cNvPr name="TextBox 10" id="10"/>
            <p:cNvSpPr txBox="true"/>
            <p:nvPr/>
          </p:nvSpPr>
          <p:spPr>
            <a:xfrm>
              <a:off x="76200" y="17567"/>
              <a:ext cx="660400" cy="704695"/>
            </a:xfrm>
            <a:prstGeom prst="rect">
              <a:avLst/>
            </a:prstGeom>
          </p:spPr>
          <p:txBody>
            <a:bodyPr anchor="ctr" rtlCol="false" tIns="50800" lIns="50800" bIns="50800" rIns="50800"/>
            <a:lstStyle/>
            <a:p>
              <a:pPr algn="ctr">
                <a:lnSpc>
                  <a:spcPts val="2659"/>
                </a:lnSpc>
                <a:spcBef>
                  <a:spcPct val="0"/>
                </a:spcBef>
              </a:pPr>
            </a:p>
          </p:txBody>
        </p:sp>
      </p:grpSp>
      <p:sp>
        <p:nvSpPr>
          <p:cNvPr name="Freeform 11" id="11"/>
          <p:cNvSpPr/>
          <p:nvPr/>
        </p:nvSpPr>
        <p:spPr>
          <a:xfrm flipH="false" flipV="false" rot="0">
            <a:off x="-10861334" y="4598030"/>
            <a:ext cx="15304372" cy="15304372"/>
          </a:xfrm>
          <a:custGeom>
            <a:avLst/>
            <a:gdLst/>
            <a:ahLst/>
            <a:cxnLst/>
            <a:rect r="r" b="b" t="t" l="l"/>
            <a:pathLst>
              <a:path h="15304372" w="15304372">
                <a:moveTo>
                  <a:pt x="0" y="0"/>
                </a:moveTo>
                <a:lnTo>
                  <a:pt x="15304372" y="0"/>
                </a:lnTo>
                <a:lnTo>
                  <a:pt x="15304372" y="15304372"/>
                </a:lnTo>
                <a:lnTo>
                  <a:pt x="0" y="15304372"/>
                </a:lnTo>
                <a:lnTo>
                  <a:pt x="0" y="0"/>
                </a:lnTo>
                <a:close/>
              </a:path>
            </a:pathLst>
          </a:custGeom>
          <a:blipFill>
            <a:blip r:embed="rId2">
              <a:alphaModFix amt="32999"/>
              <a:extLst>
                <a:ext uri="{96DAC541-7B7A-43D3-8B79-37D633B846F1}">
                  <asvg:svgBlip xmlns:asvg="http://schemas.microsoft.com/office/drawing/2016/SVG/main" r:embed="rId3"/>
                </a:ext>
              </a:extLst>
            </a:blip>
            <a:stretch>
              <a:fillRect l="0" t="0" r="0" b="0"/>
            </a:stretch>
          </a:blipFill>
        </p:spPr>
      </p:sp>
      <p:pic>
        <p:nvPicPr>
          <p:cNvPr name="Picture 12" id="12"/>
          <p:cNvPicPr>
            <a:picLocks noChangeAspect="true"/>
          </p:cNvPicPr>
          <p:nvPr/>
        </p:nvPicPr>
        <p:blipFill>
          <a:blip r:embed="rId4"/>
          <a:srcRect l="0" t="0" r="0" b="0"/>
          <a:stretch>
            <a:fillRect/>
          </a:stretch>
        </p:blipFill>
        <p:spPr>
          <a:xfrm flipH="true" flipV="false" rot="0">
            <a:off x="10527156" y="742462"/>
            <a:ext cx="3958208" cy="1899940"/>
          </a:xfrm>
          <a:prstGeom prst="rect">
            <a:avLst/>
          </a:prstGeom>
        </p:spPr>
      </p:pic>
      <p:pic>
        <p:nvPicPr>
          <p:cNvPr name="Picture 13" id="13"/>
          <p:cNvPicPr>
            <a:picLocks noChangeAspect="true"/>
          </p:cNvPicPr>
          <p:nvPr/>
        </p:nvPicPr>
        <p:blipFill>
          <a:blip r:embed="rId4"/>
          <a:srcRect l="0" t="0" r="0" b="0"/>
          <a:stretch>
            <a:fillRect/>
          </a:stretch>
        </p:blipFill>
        <p:spPr>
          <a:xfrm flipH="true" flipV="false" rot="0">
            <a:off x="12812316" y="7644598"/>
            <a:ext cx="3958208" cy="1899940"/>
          </a:xfrm>
          <a:prstGeom prst="rect">
            <a:avLst/>
          </a:prstGeom>
        </p:spPr>
      </p:pic>
      <p:grpSp>
        <p:nvGrpSpPr>
          <p:cNvPr name="Group 14" id="14"/>
          <p:cNvGrpSpPr/>
          <p:nvPr/>
        </p:nvGrpSpPr>
        <p:grpSpPr>
          <a:xfrm rot="0">
            <a:off x="-1911889" y="5417287"/>
            <a:ext cx="10280013" cy="1818800"/>
            <a:chOff x="0" y="0"/>
            <a:chExt cx="2252121" cy="398458"/>
          </a:xfrm>
        </p:grpSpPr>
        <p:sp>
          <p:nvSpPr>
            <p:cNvPr name="Freeform 15" id="15"/>
            <p:cNvSpPr/>
            <p:nvPr/>
          </p:nvSpPr>
          <p:spPr>
            <a:xfrm flipH="false" flipV="false" rot="0">
              <a:off x="0" y="0"/>
              <a:ext cx="2252121" cy="398459"/>
            </a:xfrm>
            <a:custGeom>
              <a:avLst/>
              <a:gdLst/>
              <a:ahLst/>
              <a:cxnLst/>
              <a:rect r="r" b="b" t="t" l="l"/>
              <a:pathLst>
                <a:path h="398459" w="2252121">
                  <a:moveTo>
                    <a:pt x="0" y="0"/>
                  </a:moveTo>
                  <a:lnTo>
                    <a:pt x="2252121" y="0"/>
                  </a:lnTo>
                  <a:lnTo>
                    <a:pt x="2252121" y="398459"/>
                  </a:lnTo>
                  <a:lnTo>
                    <a:pt x="0" y="398459"/>
                  </a:lnTo>
                  <a:close/>
                </a:path>
              </a:pathLst>
            </a:custGeom>
            <a:gradFill rotWithShape="true">
              <a:gsLst>
                <a:gs pos="0">
                  <a:srgbClr val="3428BA">
                    <a:alpha val="100000"/>
                  </a:srgbClr>
                </a:gs>
                <a:gs pos="100000">
                  <a:srgbClr val="5FA2DB">
                    <a:alpha val="100000"/>
                  </a:srgbClr>
                </a:gs>
              </a:gsLst>
              <a:lin ang="0"/>
            </a:gradFill>
          </p:spPr>
        </p:sp>
        <p:sp>
          <p:nvSpPr>
            <p:cNvPr name="TextBox 16" id="16"/>
            <p:cNvSpPr txBox="true"/>
            <p:nvPr/>
          </p:nvSpPr>
          <p:spPr>
            <a:xfrm>
              <a:off x="0" y="-57150"/>
              <a:ext cx="2252121" cy="455608"/>
            </a:xfrm>
            <a:prstGeom prst="rect">
              <a:avLst/>
            </a:prstGeom>
          </p:spPr>
          <p:txBody>
            <a:bodyPr anchor="ctr" rtlCol="false" tIns="50800" lIns="50800" bIns="50800" rIns="50800"/>
            <a:lstStyle/>
            <a:p>
              <a:pPr algn="ctr">
                <a:lnSpc>
                  <a:spcPts val="2659"/>
                </a:lnSpc>
              </a:pPr>
            </a:p>
          </p:txBody>
        </p:sp>
      </p:grpSp>
      <p:sp>
        <p:nvSpPr>
          <p:cNvPr name="TextBox 17" id="17"/>
          <p:cNvSpPr txBox="true"/>
          <p:nvPr/>
        </p:nvSpPr>
        <p:spPr>
          <a:xfrm rot="0">
            <a:off x="1028700" y="3524214"/>
            <a:ext cx="8366932" cy="1965474"/>
          </a:xfrm>
          <a:prstGeom prst="rect">
            <a:avLst/>
          </a:prstGeom>
        </p:spPr>
        <p:txBody>
          <a:bodyPr anchor="t" rtlCol="false" tIns="0" lIns="0" bIns="0" rIns="0">
            <a:spAutoFit/>
          </a:bodyPr>
          <a:lstStyle/>
          <a:p>
            <a:pPr algn="l">
              <a:lnSpc>
                <a:spcPts val="16091"/>
              </a:lnSpc>
              <a:spcBef>
                <a:spcPct val="0"/>
              </a:spcBef>
            </a:pPr>
            <a:r>
              <a:rPr lang="en-US" sz="11494">
                <a:solidFill>
                  <a:srgbClr val="3428BA"/>
                </a:solidFill>
                <a:latin typeface="Anton"/>
                <a:ea typeface="Anton"/>
                <a:cs typeface="Anton"/>
                <a:sym typeface="Anton"/>
              </a:rPr>
              <a:t>DATA SCIENCE</a:t>
            </a:r>
          </a:p>
        </p:txBody>
      </p:sp>
      <p:sp>
        <p:nvSpPr>
          <p:cNvPr name="TextBox 18" id="18"/>
          <p:cNvSpPr txBox="true"/>
          <p:nvPr/>
        </p:nvSpPr>
        <p:spPr>
          <a:xfrm rot="0">
            <a:off x="1028700" y="5234413"/>
            <a:ext cx="6989220" cy="1965474"/>
          </a:xfrm>
          <a:prstGeom prst="rect">
            <a:avLst/>
          </a:prstGeom>
        </p:spPr>
        <p:txBody>
          <a:bodyPr anchor="t" rtlCol="false" tIns="0" lIns="0" bIns="0" rIns="0">
            <a:spAutoFit/>
          </a:bodyPr>
          <a:lstStyle/>
          <a:p>
            <a:pPr algn="l">
              <a:lnSpc>
                <a:spcPts val="16091"/>
              </a:lnSpc>
              <a:spcBef>
                <a:spcPct val="0"/>
              </a:spcBef>
            </a:pPr>
            <a:r>
              <a:rPr lang="en-US" sz="11494">
                <a:solidFill>
                  <a:srgbClr val="FFFFFF"/>
                </a:solidFill>
                <a:latin typeface="Anton"/>
                <a:ea typeface="Anton"/>
                <a:cs typeface="Anton"/>
                <a:sym typeface="Anton"/>
              </a:rPr>
              <a:t>PROJECT</a:t>
            </a:r>
          </a:p>
        </p:txBody>
      </p:sp>
      <p:sp>
        <p:nvSpPr>
          <p:cNvPr name="Freeform 19" id="19"/>
          <p:cNvSpPr/>
          <p:nvPr/>
        </p:nvSpPr>
        <p:spPr>
          <a:xfrm flipH="false" flipV="false" rot="0">
            <a:off x="17039887" y="9038887"/>
            <a:ext cx="438826" cy="438826"/>
          </a:xfrm>
          <a:custGeom>
            <a:avLst/>
            <a:gdLst/>
            <a:ahLst/>
            <a:cxnLst/>
            <a:rect r="r" b="b" t="t" l="l"/>
            <a:pathLst>
              <a:path h="438826" w="438826">
                <a:moveTo>
                  <a:pt x="0" y="0"/>
                </a:moveTo>
                <a:lnTo>
                  <a:pt x="438826" y="0"/>
                </a:lnTo>
                <a:lnTo>
                  <a:pt x="438826" y="438826"/>
                </a:lnTo>
                <a:lnTo>
                  <a:pt x="0" y="43882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20" id="20"/>
          <p:cNvSpPr txBox="true"/>
          <p:nvPr/>
        </p:nvSpPr>
        <p:spPr>
          <a:xfrm rot="0">
            <a:off x="1028700" y="2258013"/>
            <a:ext cx="6139179" cy="977265"/>
          </a:xfrm>
          <a:prstGeom prst="rect">
            <a:avLst/>
          </a:prstGeom>
        </p:spPr>
        <p:txBody>
          <a:bodyPr anchor="t" rtlCol="false" tIns="0" lIns="0" bIns="0" rIns="0">
            <a:spAutoFit/>
          </a:bodyPr>
          <a:lstStyle/>
          <a:p>
            <a:pPr algn="l">
              <a:lnSpc>
                <a:spcPts val="7560"/>
              </a:lnSpc>
              <a:spcBef>
                <a:spcPct val="0"/>
              </a:spcBef>
            </a:pPr>
            <a:r>
              <a:rPr lang="en-US" b="true" sz="5400">
                <a:solidFill>
                  <a:srgbClr val="3428BA"/>
                </a:solidFill>
                <a:latin typeface="Poppins Bold"/>
                <a:ea typeface="Poppins Bold"/>
                <a:cs typeface="Poppins Bold"/>
                <a:sym typeface="Poppins Bold"/>
              </a:rPr>
              <a:t>VERY DEMURE’s</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85ABFF">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0834017" y="1913509"/>
            <a:ext cx="17871339" cy="17871339"/>
          </a:xfrm>
          <a:custGeom>
            <a:avLst/>
            <a:gdLst/>
            <a:ahLst/>
            <a:cxnLst/>
            <a:rect r="r" b="b" t="t" l="l"/>
            <a:pathLst>
              <a:path h="17871339" w="17871339">
                <a:moveTo>
                  <a:pt x="0" y="0"/>
                </a:moveTo>
                <a:lnTo>
                  <a:pt x="17871339" y="0"/>
                </a:lnTo>
                <a:lnTo>
                  <a:pt x="17871339" y="17871339"/>
                </a:lnTo>
                <a:lnTo>
                  <a:pt x="0" y="17871339"/>
                </a:lnTo>
                <a:lnTo>
                  <a:pt x="0" y="0"/>
                </a:lnTo>
                <a:close/>
              </a:path>
            </a:pathLst>
          </a:custGeom>
          <a:blipFill>
            <a:blip r:embed="rId2">
              <a:alphaModFix amt="32999"/>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683637" y="361148"/>
            <a:ext cx="10827637" cy="1962678"/>
            <a:chOff x="0" y="0"/>
            <a:chExt cx="2580798" cy="467810"/>
          </a:xfrm>
        </p:grpSpPr>
        <p:sp>
          <p:nvSpPr>
            <p:cNvPr name="Freeform 4" id="4"/>
            <p:cNvSpPr/>
            <p:nvPr/>
          </p:nvSpPr>
          <p:spPr>
            <a:xfrm flipH="false" flipV="false" rot="0">
              <a:off x="0" y="0"/>
              <a:ext cx="2580798" cy="467810"/>
            </a:xfrm>
            <a:custGeom>
              <a:avLst/>
              <a:gdLst/>
              <a:ahLst/>
              <a:cxnLst/>
              <a:rect r="r" b="b" t="t" l="l"/>
              <a:pathLst>
                <a:path h="467810" w="2580798">
                  <a:moveTo>
                    <a:pt x="0" y="0"/>
                  </a:moveTo>
                  <a:lnTo>
                    <a:pt x="2580798" y="0"/>
                  </a:lnTo>
                  <a:lnTo>
                    <a:pt x="2580798" y="467810"/>
                  </a:lnTo>
                  <a:lnTo>
                    <a:pt x="0" y="467810"/>
                  </a:lnTo>
                  <a:close/>
                </a:path>
              </a:pathLst>
            </a:custGeom>
            <a:gradFill rotWithShape="true">
              <a:gsLst>
                <a:gs pos="0">
                  <a:srgbClr val="3428BA">
                    <a:alpha val="100000"/>
                  </a:srgbClr>
                </a:gs>
                <a:gs pos="100000">
                  <a:srgbClr val="5FA2DB">
                    <a:alpha val="100000"/>
                  </a:srgbClr>
                </a:gs>
              </a:gsLst>
              <a:lin ang="0"/>
            </a:gradFill>
          </p:spPr>
        </p:sp>
        <p:sp>
          <p:nvSpPr>
            <p:cNvPr name="TextBox 5" id="5"/>
            <p:cNvSpPr txBox="true"/>
            <p:nvPr/>
          </p:nvSpPr>
          <p:spPr>
            <a:xfrm>
              <a:off x="0" y="-57150"/>
              <a:ext cx="2580798" cy="524960"/>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1187295" y="3340664"/>
            <a:ext cx="7204215" cy="4975743"/>
          </a:xfrm>
          <a:custGeom>
            <a:avLst/>
            <a:gdLst/>
            <a:ahLst/>
            <a:cxnLst/>
            <a:rect r="r" b="b" t="t" l="l"/>
            <a:pathLst>
              <a:path h="4975743" w="7204215">
                <a:moveTo>
                  <a:pt x="0" y="0"/>
                </a:moveTo>
                <a:lnTo>
                  <a:pt x="7204215" y="0"/>
                </a:lnTo>
                <a:lnTo>
                  <a:pt x="7204215" y="4975743"/>
                </a:lnTo>
                <a:lnTo>
                  <a:pt x="0" y="4975743"/>
                </a:lnTo>
                <a:lnTo>
                  <a:pt x="0" y="0"/>
                </a:lnTo>
                <a:close/>
              </a:path>
            </a:pathLst>
          </a:custGeom>
          <a:blipFill>
            <a:blip r:embed="rId4"/>
            <a:stretch>
              <a:fillRect l="0" t="0" r="0" b="0"/>
            </a:stretch>
          </a:blipFill>
        </p:spPr>
      </p:sp>
      <p:sp>
        <p:nvSpPr>
          <p:cNvPr name="Freeform 7" id="7"/>
          <p:cNvSpPr/>
          <p:nvPr/>
        </p:nvSpPr>
        <p:spPr>
          <a:xfrm flipH="false" flipV="false" rot="0">
            <a:off x="9431710" y="3340664"/>
            <a:ext cx="7524537" cy="5917636"/>
          </a:xfrm>
          <a:custGeom>
            <a:avLst/>
            <a:gdLst/>
            <a:ahLst/>
            <a:cxnLst/>
            <a:rect r="r" b="b" t="t" l="l"/>
            <a:pathLst>
              <a:path h="5917636" w="7524537">
                <a:moveTo>
                  <a:pt x="0" y="0"/>
                </a:moveTo>
                <a:lnTo>
                  <a:pt x="7524538" y="0"/>
                </a:lnTo>
                <a:lnTo>
                  <a:pt x="7524538" y="5917636"/>
                </a:lnTo>
                <a:lnTo>
                  <a:pt x="0" y="5917636"/>
                </a:lnTo>
                <a:lnTo>
                  <a:pt x="0" y="0"/>
                </a:lnTo>
                <a:close/>
              </a:path>
            </a:pathLst>
          </a:custGeom>
          <a:blipFill>
            <a:blip r:embed="rId5"/>
            <a:stretch>
              <a:fillRect l="0" t="0" r="0" b="-36909"/>
            </a:stretch>
          </a:blipFill>
        </p:spPr>
      </p:sp>
      <p:sp>
        <p:nvSpPr>
          <p:cNvPr name="TextBox 8" id="8"/>
          <p:cNvSpPr txBox="true"/>
          <p:nvPr/>
        </p:nvSpPr>
        <p:spPr>
          <a:xfrm rot="0">
            <a:off x="434806" y="1006475"/>
            <a:ext cx="8709194" cy="907034"/>
          </a:xfrm>
          <a:prstGeom prst="rect">
            <a:avLst/>
          </a:prstGeom>
        </p:spPr>
        <p:txBody>
          <a:bodyPr anchor="t" rtlCol="false" tIns="0" lIns="0" bIns="0" rIns="0">
            <a:spAutoFit/>
          </a:bodyPr>
          <a:lstStyle/>
          <a:p>
            <a:pPr algn="l">
              <a:lnSpc>
                <a:spcPts val="6868"/>
              </a:lnSpc>
            </a:pPr>
            <a:r>
              <a:rPr lang="en-US" sz="6800">
                <a:solidFill>
                  <a:srgbClr val="FFFFFF"/>
                </a:solidFill>
                <a:latin typeface="Anton"/>
                <a:ea typeface="Anton"/>
                <a:cs typeface="Anton"/>
                <a:sym typeface="Anton"/>
              </a:rPr>
              <a:t>CHALLENGES</a:t>
            </a:r>
          </a:p>
        </p:txBody>
      </p:sp>
      <p:sp>
        <p:nvSpPr>
          <p:cNvPr name="TextBox 9" id="9"/>
          <p:cNvSpPr txBox="true"/>
          <p:nvPr/>
        </p:nvSpPr>
        <p:spPr>
          <a:xfrm rot="0">
            <a:off x="1167910" y="8563891"/>
            <a:ext cx="3577977" cy="398780"/>
          </a:xfrm>
          <a:prstGeom prst="rect">
            <a:avLst/>
          </a:prstGeom>
        </p:spPr>
        <p:txBody>
          <a:bodyPr anchor="t" rtlCol="false" tIns="0" lIns="0" bIns="0" rIns="0">
            <a:spAutoFit/>
          </a:bodyPr>
          <a:lstStyle/>
          <a:p>
            <a:pPr algn="ctr">
              <a:lnSpc>
                <a:spcPts val="3219"/>
              </a:lnSpc>
              <a:spcBef>
                <a:spcPct val="0"/>
              </a:spcBef>
            </a:pPr>
            <a:r>
              <a:rPr lang="en-US" sz="2299">
                <a:solidFill>
                  <a:srgbClr val="000000"/>
                </a:solidFill>
                <a:latin typeface="Poppins"/>
                <a:ea typeface="Poppins"/>
                <a:cs typeface="Poppins"/>
                <a:sym typeface="Poppins"/>
              </a:rPr>
              <a:t>more than 2 hr run time!</a:t>
            </a:r>
          </a:p>
        </p:txBody>
      </p:sp>
      <p:sp>
        <p:nvSpPr>
          <p:cNvPr name="TextBox 10" id="10"/>
          <p:cNvSpPr txBox="true"/>
          <p:nvPr/>
        </p:nvSpPr>
        <p:spPr>
          <a:xfrm rot="0">
            <a:off x="9431338" y="2673370"/>
            <a:ext cx="4083248" cy="424815"/>
          </a:xfrm>
          <a:prstGeom prst="rect">
            <a:avLst/>
          </a:prstGeom>
        </p:spPr>
        <p:txBody>
          <a:bodyPr anchor="t" rtlCol="false" tIns="0" lIns="0" bIns="0" rIns="0">
            <a:spAutoFit/>
          </a:bodyPr>
          <a:lstStyle/>
          <a:p>
            <a:pPr algn="ctr">
              <a:lnSpc>
                <a:spcPts val="3359"/>
              </a:lnSpc>
              <a:spcBef>
                <a:spcPct val="0"/>
              </a:spcBef>
            </a:pPr>
            <a:r>
              <a:rPr lang="en-US" sz="2399">
                <a:solidFill>
                  <a:srgbClr val="000000"/>
                </a:solidFill>
                <a:latin typeface="Poppins"/>
                <a:ea typeface="Poppins"/>
                <a:cs typeface="Poppins"/>
                <a:sym typeface="Poppins"/>
              </a:rPr>
              <a:t>unable to access the page</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85ABFF">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0834017" y="1913509"/>
            <a:ext cx="17871339" cy="17871339"/>
          </a:xfrm>
          <a:custGeom>
            <a:avLst/>
            <a:gdLst/>
            <a:ahLst/>
            <a:cxnLst/>
            <a:rect r="r" b="b" t="t" l="l"/>
            <a:pathLst>
              <a:path h="17871339" w="17871339">
                <a:moveTo>
                  <a:pt x="0" y="0"/>
                </a:moveTo>
                <a:lnTo>
                  <a:pt x="17871339" y="0"/>
                </a:lnTo>
                <a:lnTo>
                  <a:pt x="17871339" y="17871339"/>
                </a:lnTo>
                <a:lnTo>
                  <a:pt x="0" y="17871339"/>
                </a:lnTo>
                <a:lnTo>
                  <a:pt x="0" y="0"/>
                </a:lnTo>
                <a:close/>
              </a:path>
            </a:pathLst>
          </a:custGeom>
          <a:blipFill>
            <a:blip r:embed="rId2">
              <a:alphaModFix amt="32999"/>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683637" y="361148"/>
            <a:ext cx="10146825" cy="1962678"/>
            <a:chOff x="0" y="0"/>
            <a:chExt cx="2418525" cy="467810"/>
          </a:xfrm>
        </p:grpSpPr>
        <p:sp>
          <p:nvSpPr>
            <p:cNvPr name="Freeform 4" id="4"/>
            <p:cNvSpPr/>
            <p:nvPr/>
          </p:nvSpPr>
          <p:spPr>
            <a:xfrm flipH="false" flipV="false" rot="0">
              <a:off x="0" y="0"/>
              <a:ext cx="2418525" cy="467810"/>
            </a:xfrm>
            <a:custGeom>
              <a:avLst/>
              <a:gdLst/>
              <a:ahLst/>
              <a:cxnLst/>
              <a:rect r="r" b="b" t="t" l="l"/>
              <a:pathLst>
                <a:path h="467810" w="2418525">
                  <a:moveTo>
                    <a:pt x="0" y="0"/>
                  </a:moveTo>
                  <a:lnTo>
                    <a:pt x="2418525" y="0"/>
                  </a:lnTo>
                  <a:lnTo>
                    <a:pt x="2418525" y="467810"/>
                  </a:lnTo>
                  <a:lnTo>
                    <a:pt x="0" y="467810"/>
                  </a:lnTo>
                  <a:close/>
                </a:path>
              </a:pathLst>
            </a:custGeom>
            <a:gradFill rotWithShape="true">
              <a:gsLst>
                <a:gs pos="0">
                  <a:srgbClr val="3428BA">
                    <a:alpha val="100000"/>
                  </a:srgbClr>
                </a:gs>
                <a:gs pos="100000">
                  <a:srgbClr val="5FA2DB">
                    <a:alpha val="100000"/>
                  </a:srgbClr>
                </a:gs>
              </a:gsLst>
              <a:lin ang="0"/>
            </a:gradFill>
          </p:spPr>
        </p:sp>
        <p:sp>
          <p:nvSpPr>
            <p:cNvPr name="TextBox 5" id="5"/>
            <p:cNvSpPr txBox="true"/>
            <p:nvPr/>
          </p:nvSpPr>
          <p:spPr>
            <a:xfrm>
              <a:off x="0" y="-57150"/>
              <a:ext cx="2418525" cy="524960"/>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629604" y="4116876"/>
            <a:ext cx="9197243" cy="4174133"/>
          </a:xfrm>
          <a:custGeom>
            <a:avLst/>
            <a:gdLst/>
            <a:ahLst/>
            <a:cxnLst/>
            <a:rect r="r" b="b" t="t" l="l"/>
            <a:pathLst>
              <a:path h="4174133" w="9197243">
                <a:moveTo>
                  <a:pt x="0" y="0"/>
                </a:moveTo>
                <a:lnTo>
                  <a:pt x="9197243" y="0"/>
                </a:lnTo>
                <a:lnTo>
                  <a:pt x="9197243" y="4174133"/>
                </a:lnTo>
                <a:lnTo>
                  <a:pt x="0" y="4174133"/>
                </a:lnTo>
                <a:lnTo>
                  <a:pt x="0" y="0"/>
                </a:lnTo>
                <a:close/>
              </a:path>
            </a:pathLst>
          </a:custGeom>
          <a:blipFill>
            <a:blip r:embed="rId4"/>
            <a:stretch>
              <a:fillRect l="0" t="0" r="0" b="0"/>
            </a:stretch>
          </a:blipFill>
        </p:spPr>
      </p:sp>
      <p:sp>
        <p:nvSpPr>
          <p:cNvPr name="Freeform 7" id="7"/>
          <p:cNvSpPr/>
          <p:nvPr/>
        </p:nvSpPr>
        <p:spPr>
          <a:xfrm flipH="false" flipV="false" rot="0">
            <a:off x="10158706" y="3346136"/>
            <a:ext cx="7449904" cy="4944874"/>
          </a:xfrm>
          <a:custGeom>
            <a:avLst/>
            <a:gdLst/>
            <a:ahLst/>
            <a:cxnLst/>
            <a:rect r="r" b="b" t="t" l="l"/>
            <a:pathLst>
              <a:path h="4944874" w="7449904">
                <a:moveTo>
                  <a:pt x="0" y="0"/>
                </a:moveTo>
                <a:lnTo>
                  <a:pt x="7449903" y="0"/>
                </a:lnTo>
                <a:lnTo>
                  <a:pt x="7449903" y="4944873"/>
                </a:lnTo>
                <a:lnTo>
                  <a:pt x="0" y="4944873"/>
                </a:lnTo>
                <a:lnTo>
                  <a:pt x="0" y="0"/>
                </a:lnTo>
                <a:close/>
              </a:path>
            </a:pathLst>
          </a:custGeom>
          <a:blipFill>
            <a:blip r:embed="rId5"/>
            <a:stretch>
              <a:fillRect l="0" t="0" r="0" b="0"/>
            </a:stretch>
          </a:blipFill>
        </p:spPr>
      </p:sp>
      <p:sp>
        <p:nvSpPr>
          <p:cNvPr name="TextBox 8" id="8"/>
          <p:cNvSpPr txBox="true"/>
          <p:nvPr/>
        </p:nvSpPr>
        <p:spPr>
          <a:xfrm rot="0">
            <a:off x="434806" y="1006475"/>
            <a:ext cx="8709194" cy="907034"/>
          </a:xfrm>
          <a:prstGeom prst="rect">
            <a:avLst/>
          </a:prstGeom>
        </p:spPr>
        <p:txBody>
          <a:bodyPr anchor="t" rtlCol="false" tIns="0" lIns="0" bIns="0" rIns="0">
            <a:spAutoFit/>
          </a:bodyPr>
          <a:lstStyle/>
          <a:p>
            <a:pPr algn="l">
              <a:lnSpc>
                <a:spcPts val="6868"/>
              </a:lnSpc>
            </a:pPr>
            <a:r>
              <a:rPr lang="en-US" sz="6800">
                <a:solidFill>
                  <a:srgbClr val="FFFFFF"/>
                </a:solidFill>
                <a:latin typeface="Anton"/>
                <a:ea typeface="Anton"/>
                <a:cs typeface="Anton"/>
                <a:sym typeface="Anton"/>
              </a:rPr>
              <a:t>CHALLENGES</a:t>
            </a:r>
          </a:p>
        </p:txBody>
      </p:sp>
      <p:sp>
        <p:nvSpPr>
          <p:cNvPr name="TextBox 9" id="9"/>
          <p:cNvSpPr txBox="true"/>
          <p:nvPr/>
        </p:nvSpPr>
        <p:spPr>
          <a:xfrm rot="0">
            <a:off x="707670" y="3471562"/>
            <a:ext cx="5364212" cy="424815"/>
          </a:xfrm>
          <a:prstGeom prst="rect">
            <a:avLst/>
          </a:prstGeom>
        </p:spPr>
        <p:txBody>
          <a:bodyPr anchor="t" rtlCol="false" tIns="0" lIns="0" bIns="0" rIns="0">
            <a:spAutoFit/>
          </a:bodyPr>
          <a:lstStyle/>
          <a:p>
            <a:pPr algn="ctr">
              <a:lnSpc>
                <a:spcPts val="3359"/>
              </a:lnSpc>
              <a:spcBef>
                <a:spcPct val="0"/>
              </a:spcBef>
            </a:pPr>
            <a:r>
              <a:rPr lang="en-US" sz="2399">
                <a:solidFill>
                  <a:srgbClr val="000000"/>
                </a:solidFill>
                <a:latin typeface="Poppins"/>
                <a:ea typeface="Poppins"/>
                <a:cs typeface="Poppins"/>
                <a:sym typeface="Poppins"/>
              </a:rPr>
              <a:t>more than 700 abstract is retrieved</a:t>
            </a:r>
          </a:p>
        </p:txBody>
      </p:sp>
      <p:sp>
        <p:nvSpPr>
          <p:cNvPr name="TextBox 10" id="10"/>
          <p:cNvSpPr txBox="true"/>
          <p:nvPr/>
        </p:nvSpPr>
        <p:spPr>
          <a:xfrm rot="0">
            <a:off x="10158706" y="2684912"/>
            <a:ext cx="1426071" cy="441325"/>
          </a:xfrm>
          <a:prstGeom prst="rect">
            <a:avLst/>
          </a:prstGeom>
        </p:spPr>
        <p:txBody>
          <a:bodyPr anchor="t" rtlCol="false" tIns="0" lIns="0" bIns="0" rIns="0">
            <a:spAutoFit/>
          </a:bodyPr>
          <a:lstStyle/>
          <a:p>
            <a:pPr algn="ctr">
              <a:lnSpc>
                <a:spcPts val="3499"/>
              </a:lnSpc>
              <a:spcBef>
                <a:spcPct val="0"/>
              </a:spcBef>
            </a:pPr>
            <a:r>
              <a:rPr lang="en-US" sz="2499">
                <a:solidFill>
                  <a:srgbClr val="000000"/>
                </a:solidFill>
                <a:latin typeface="Poppins"/>
                <a:ea typeface="Poppins"/>
                <a:cs typeface="Poppins"/>
                <a:sym typeface="Poppins"/>
              </a:rPr>
              <a:t>403 error</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85ABFF">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0834017" y="1913509"/>
            <a:ext cx="17871339" cy="17871339"/>
          </a:xfrm>
          <a:custGeom>
            <a:avLst/>
            <a:gdLst/>
            <a:ahLst/>
            <a:cxnLst/>
            <a:rect r="r" b="b" t="t" l="l"/>
            <a:pathLst>
              <a:path h="17871339" w="17871339">
                <a:moveTo>
                  <a:pt x="0" y="0"/>
                </a:moveTo>
                <a:lnTo>
                  <a:pt x="17871339" y="0"/>
                </a:lnTo>
                <a:lnTo>
                  <a:pt x="17871339" y="17871339"/>
                </a:lnTo>
                <a:lnTo>
                  <a:pt x="0" y="17871339"/>
                </a:lnTo>
                <a:lnTo>
                  <a:pt x="0" y="0"/>
                </a:lnTo>
                <a:close/>
              </a:path>
            </a:pathLst>
          </a:custGeom>
          <a:blipFill>
            <a:blip r:embed="rId2">
              <a:alphaModFix amt="32999"/>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683637" y="361148"/>
            <a:ext cx="10592874" cy="1962678"/>
            <a:chOff x="0" y="0"/>
            <a:chExt cx="2524842" cy="467810"/>
          </a:xfrm>
        </p:grpSpPr>
        <p:sp>
          <p:nvSpPr>
            <p:cNvPr name="Freeform 4" id="4"/>
            <p:cNvSpPr/>
            <p:nvPr/>
          </p:nvSpPr>
          <p:spPr>
            <a:xfrm flipH="false" flipV="false" rot="0">
              <a:off x="0" y="0"/>
              <a:ext cx="2524842" cy="467810"/>
            </a:xfrm>
            <a:custGeom>
              <a:avLst/>
              <a:gdLst/>
              <a:ahLst/>
              <a:cxnLst/>
              <a:rect r="r" b="b" t="t" l="l"/>
              <a:pathLst>
                <a:path h="467810" w="2524842">
                  <a:moveTo>
                    <a:pt x="0" y="0"/>
                  </a:moveTo>
                  <a:lnTo>
                    <a:pt x="2524842" y="0"/>
                  </a:lnTo>
                  <a:lnTo>
                    <a:pt x="2524842" y="467810"/>
                  </a:lnTo>
                  <a:lnTo>
                    <a:pt x="0" y="467810"/>
                  </a:lnTo>
                  <a:close/>
                </a:path>
              </a:pathLst>
            </a:custGeom>
            <a:gradFill rotWithShape="true">
              <a:gsLst>
                <a:gs pos="0">
                  <a:srgbClr val="3428BA">
                    <a:alpha val="100000"/>
                  </a:srgbClr>
                </a:gs>
                <a:gs pos="100000">
                  <a:srgbClr val="5FA2DB">
                    <a:alpha val="100000"/>
                  </a:srgbClr>
                </a:gs>
              </a:gsLst>
              <a:lin ang="0"/>
            </a:gradFill>
          </p:spPr>
        </p:sp>
        <p:sp>
          <p:nvSpPr>
            <p:cNvPr name="TextBox 5" id="5"/>
            <p:cNvSpPr txBox="true"/>
            <p:nvPr/>
          </p:nvSpPr>
          <p:spPr>
            <a:xfrm>
              <a:off x="0" y="-57150"/>
              <a:ext cx="2524842" cy="524960"/>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434806" y="3005755"/>
            <a:ext cx="8256493" cy="5693009"/>
          </a:xfrm>
          <a:custGeom>
            <a:avLst/>
            <a:gdLst/>
            <a:ahLst/>
            <a:cxnLst/>
            <a:rect r="r" b="b" t="t" l="l"/>
            <a:pathLst>
              <a:path h="5693009" w="8256493">
                <a:moveTo>
                  <a:pt x="0" y="0"/>
                </a:moveTo>
                <a:lnTo>
                  <a:pt x="8256493" y="0"/>
                </a:lnTo>
                <a:lnTo>
                  <a:pt x="8256493" y="5693009"/>
                </a:lnTo>
                <a:lnTo>
                  <a:pt x="0" y="5693009"/>
                </a:lnTo>
                <a:lnTo>
                  <a:pt x="0" y="0"/>
                </a:lnTo>
                <a:close/>
              </a:path>
            </a:pathLst>
          </a:custGeom>
          <a:blipFill>
            <a:blip r:embed="rId4"/>
            <a:stretch>
              <a:fillRect l="0" t="0" r="-36877" b="0"/>
            </a:stretch>
          </a:blipFill>
        </p:spPr>
      </p:sp>
      <p:sp>
        <p:nvSpPr>
          <p:cNvPr name="Freeform 7" id="7"/>
          <p:cNvSpPr/>
          <p:nvPr/>
        </p:nvSpPr>
        <p:spPr>
          <a:xfrm flipH="false" flipV="false" rot="0">
            <a:off x="9419743" y="2379763"/>
            <a:ext cx="8179568" cy="3620854"/>
          </a:xfrm>
          <a:custGeom>
            <a:avLst/>
            <a:gdLst/>
            <a:ahLst/>
            <a:cxnLst/>
            <a:rect r="r" b="b" t="t" l="l"/>
            <a:pathLst>
              <a:path h="3620854" w="8179568">
                <a:moveTo>
                  <a:pt x="0" y="0"/>
                </a:moveTo>
                <a:lnTo>
                  <a:pt x="8179568" y="0"/>
                </a:lnTo>
                <a:lnTo>
                  <a:pt x="8179568" y="3620854"/>
                </a:lnTo>
                <a:lnTo>
                  <a:pt x="0" y="3620854"/>
                </a:lnTo>
                <a:lnTo>
                  <a:pt x="0" y="0"/>
                </a:lnTo>
                <a:close/>
              </a:path>
            </a:pathLst>
          </a:custGeom>
          <a:blipFill>
            <a:blip r:embed="rId5"/>
            <a:stretch>
              <a:fillRect l="0" t="0" r="0" b="0"/>
            </a:stretch>
          </a:blipFill>
        </p:spPr>
      </p:sp>
      <p:sp>
        <p:nvSpPr>
          <p:cNvPr name="Freeform 8" id="8"/>
          <p:cNvSpPr/>
          <p:nvPr/>
        </p:nvSpPr>
        <p:spPr>
          <a:xfrm flipH="false" flipV="false" rot="0">
            <a:off x="9419743" y="6660164"/>
            <a:ext cx="8179568" cy="2038600"/>
          </a:xfrm>
          <a:custGeom>
            <a:avLst/>
            <a:gdLst/>
            <a:ahLst/>
            <a:cxnLst/>
            <a:rect r="r" b="b" t="t" l="l"/>
            <a:pathLst>
              <a:path h="2038600" w="8179568">
                <a:moveTo>
                  <a:pt x="0" y="0"/>
                </a:moveTo>
                <a:lnTo>
                  <a:pt x="8179568" y="0"/>
                </a:lnTo>
                <a:lnTo>
                  <a:pt x="8179568" y="2038600"/>
                </a:lnTo>
                <a:lnTo>
                  <a:pt x="0" y="2038600"/>
                </a:lnTo>
                <a:lnTo>
                  <a:pt x="0" y="0"/>
                </a:lnTo>
                <a:close/>
              </a:path>
            </a:pathLst>
          </a:custGeom>
          <a:blipFill>
            <a:blip r:embed="rId6"/>
            <a:stretch>
              <a:fillRect l="0" t="0" r="0" b="0"/>
            </a:stretch>
          </a:blipFill>
        </p:spPr>
      </p:sp>
      <p:sp>
        <p:nvSpPr>
          <p:cNvPr name="TextBox 9" id="9"/>
          <p:cNvSpPr txBox="true"/>
          <p:nvPr/>
        </p:nvSpPr>
        <p:spPr>
          <a:xfrm rot="0">
            <a:off x="434806" y="1006475"/>
            <a:ext cx="10117770" cy="907034"/>
          </a:xfrm>
          <a:prstGeom prst="rect">
            <a:avLst/>
          </a:prstGeom>
        </p:spPr>
        <p:txBody>
          <a:bodyPr anchor="t" rtlCol="false" tIns="0" lIns="0" bIns="0" rIns="0">
            <a:spAutoFit/>
          </a:bodyPr>
          <a:lstStyle/>
          <a:p>
            <a:pPr algn="l">
              <a:lnSpc>
                <a:spcPts val="6868"/>
              </a:lnSpc>
            </a:pPr>
            <a:r>
              <a:rPr lang="en-US" sz="6800">
                <a:solidFill>
                  <a:srgbClr val="FFFFFF"/>
                </a:solidFill>
                <a:latin typeface="Anton"/>
                <a:ea typeface="Anton"/>
                <a:cs typeface="Anton"/>
                <a:sym typeface="Anton"/>
              </a:rPr>
              <a:t>ARXIV API </a:t>
            </a:r>
          </a:p>
        </p:txBody>
      </p:sp>
      <p:sp>
        <p:nvSpPr>
          <p:cNvPr name="TextBox 10" id="10"/>
          <p:cNvSpPr txBox="true"/>
          <p:nvPr/>
        </p:nvSpPr>
        <p:spPr>
          <a:xfrm rot="0">
            <a:off x="9419445" y="6084645"/>
            <a:ext cx="3355330" cy="424815"/>
          </a:xfrm>
          <a:prstGeom prst="rect">
            <a:avLst/>
          </a:prstGeom>
        </p:spPr>
        <p:txBody>
          <a:bodyPr anchor="t" rtlCol="false" tIns="0" lIns="0" bIns="0" rIns="0">
            <a:spAutoFit/>
          </a:bodyPr>
          <a:lstStyle/>
          <a:p>
            <a:pPr algn="ctr">
              <a:lnSpc>
                <a:spcPts val="3359"/>
              </a:lnSpc>
              <a:spcBef>
                <a:spcPct val="0"/>
              </a:spcBef>
            </a:pPr>
            <a:r>
              <a:rPr lang="en-US" sz="2399">
                <a:solidFill>
                  <a:srgbClr val="000000"/>
                </a:solidFill>
                <a:latin typeface="Poppins"/>
                <a:ea typeface="Poppins"/>
                <a:cs typeface="Poppins"/>
                <a:sym typeface="Poppins"/>
              </a:rPr>
              <a:t>additional 300 papers</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85ABFF">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0834017" y="1913509"/>
            <a:ext cx="17871339" cy="17871339"/>
          </a:xfrm>
          <a:custGeom>
            <a:avLst/>
            <a:gdLst/>
            <a:ahLst/>
            <a:cxnLst/>
            <a:rect r="r" b="b" t="t" l="l"/>
            <a:pathLst>
              <a:path h="17871339" w="17871339">
                <a:moveTo>
                  <a:pt x="0" y="0"/>
                </a:moveTo>
                <a:lnTo>
                  <a:pt x="17871339" y="0"/>
                </a:lnTo>
                <a:lnTo>
                  <a:pt x="17871339" y="17871339"/>
                </a:lnTo>
                <a:lnTo>
                  <a:pt x="0" y="17871339"/>
                </a:lnTo>
                <a:lnTo>
                  <a:pt x="0" y="0"/>
                </a:lnTo>
                <a:close/>
              </a:path>
            </a:pathLst>
          </a:custGeom>
          <a:blipFill>
            <a:blip r:embed="rId3">
              <a:alphaModFix amt="32999"/>
              <a:extLst>
                <a:ext uri="{96DAC541-7B7A-43D3-8B79-37D633B846F1}">
                  <asvg:svgBlip xmlns:asvg="http://schemas.microsoft.com/office/drawing/2016/SVG/main" r:embed="rId4"/>
                </a:ext>
              </a:extLst>
            </a:blip>
            <a:stretch>
              <a:fillRect l="0" t="0" r="0" b="0"/>
            </a:stretch>
          </a:blipFill>
        </p:spPr>
      </p:sp>
      <p:grpSp>
        <p:nvGrpSpPr>
          <p:cNvPr name="Group 3" id="3"/>
          <p:cNvGrpSpPr/>
          <p:nvPr/>
        </p:nvGrpSpPr>
        <p:grpSpPr>
          <a:xfrm rot="0">
            <a:off x="-1898347" y="672947"/>
            <a:ext cx="9193494" cy="1736392"/>
            <a:chOff x="0" y="0"/>
            <a:chExt cx="2191295" cy="413874"/>
          </a:xfrm>
        </p:grpSpPr>
        <p:sp>
          <p:nvSpPr>
            <p:cNvPr name="Freeform 4" id="4"/>
            <p:cNvSpPr/>
            <p:nvPr/>
          </p:nvSpPr>
          <p:spPr>
            <a:xfrm flipH="false" flipV="false" rot="0">
              <a:off x="0" y="0"/>
              <a:ext cx="2191296" cy="413874"/>
            </a:xfrm>
            <a:custGeom>
              <a:avLst/>
              <a:gdLst/>
              <a:ahLst/>
              <a:cxnLst/>
              <a:rect r="r" b="b" t="t" l="l"/>
              <a:pathLst>
                <a:path h="413874" w="2191296">
                  <a:moveTo>
                    <a:pt x="0" y="0"/>
                  </a:moveTo>
                  <a:lnTo>
                    <a:pt x="2191296" y="0"/>
                  </a:lnTo>
                  <a:lnTo>
                    <a:pt x="2191296" y="413874"/>
                  </a:lnTo>
                  <a:lnTo>
                    <a:pt x="0" y="413874"/>
                  </a:lnTo>
                  <a:close/>
                </a:path>
              </a:pathLst>
            </a:custGeom>
            <a:gradFill rotWithShape="true">
              <a:gsLst>
                <a:gs pos="0">
                  <a:srgbClr val="3428BA">
                    <a:alpha val="100000"/>
                  </a:srgbClr>
                </a:gs>
                <a:gs pos="100000">
                  <a:srgbClr val="5FA2DB">
                    <a:alpha val="100000"/>
                  </a:srgbClr>
                </a:gs>
              </a:gsLst>
              <a:lin ang="0"/>
            </a:gradFill>
          </p:spPr>
        </p:sp>
        <p:sp>
          <p:nvSpPr>
            <p:cNvPr name="TextBox 5" id="5"/>
            <p:cNvSpPr txBox="true"/>
            <p:nvPr/>
          </p:nvSpPr>
          <p:spPr>
            <a:xfrm>
              <a:off x="0" y="-57150"/>
              <a:ext cx="2191295" cy="471024"/>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15020109" y="2605709"/>
            <a:ext cx="5077990" cy="5077990"/>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95AC6">
                    <a:alpha val="4500"/>
                  </a:srgbClr>
                </a:gs>
                <a:gs pos="100000">
                  <a:srgbClr val="5540FF">
                    <a:alpha val="100000"/>
                  </a:srgbClr>
                </a:gs>
              </a:gsLst>
              <a:lin ang="0"/>
            </a:gradFill>
          </p:spPr>
        </p:sp>
        <p:sp>
          <p:nvSpPr>
            <p:cNvPr name="TextBox 8" id="8"/>
            <p:cNvSpPr txBox="true"/>
            <p:nvPr/>
          </p:nvSpPr>
          <p:spPr>
            <a:xfrm>
              <a:off x="76200" y="19050"/>
              <a:ext cx="660400" cy="717550"/>
            </a:xfrm>
            <a:prstGeom prst="rect">
              <a:avLst/>
            </a:prstGeom>
          </p:spPr>
          <p:txBody>
            <a:bodyPr anchor="ctr" rtlCol="false" tIns="50800" lIns="50800" bIns="50800" rIns="50800"/>
            <a:lstStyle/>
            <a:p>
              <a:pPr algn="ctr">
                <a:lnSpc>
                  <a:spcPts val="2659"/>
                </a:lnSpc>
              </a:pPr>
            </a:p>
          </p:txBody>
        </p:sp>
      </p:grpSp>
      <p:sp>
        <p:nvSpPr>
          <p:cNvPr name="Freeform 9" id="9"/>
          <p:cNvSpPr/>
          <p:nvPr/>
        </p:nvSpPr>
        <p:spPr>
          <a:xfrm flipH="false" flipV="false" rot="0">
            <a:off x="3316822" y="2409339"/>
            <a:ext cx="11602166" cy="7379470"/>
          </a:xfrm>
          <a:custGeom>
            <a:avLst/>
            <a:gdLst/>
            <a:ahLst/>
            <a:cxnLst/>
            <a:rect r="r" b="b" t="t" l="l"/>
            <a:pathLst>
              <a:path h="7379470" w="11602166">
                <a:moveTo>
                  <a:pt x="0" y="0"/>
                </a:moveTo>
                <a:lnTo>
                  <a:pt x="11602166" y="0"/>
                </a:lnTo>
                <a:lnTo>
                  <a:pt x="11602166" y="7379470"/>
                </a:lnTo>
                <a:lnTo>
                  <a:pt x="0" y="7379470"/>
                </a:lnTo>
                <a:lnTo>
                  <a:pt x="0" y="0"/>
                </a:lnTo>
                <a:close/>
              </a:path>
            </a:pathLst>
          </a:custGeom>
          <a:blipFill>
            <a:blip r:embed="rId5"/>
            <a:stretch>
              <a:fillRect l="-5879" t="-10134" r="-2847" b="-6106"/>
            </a:stretch>
          </a:blipFill>
        </p:spPr>
      </p:sp>
      <p:sp>
        <p:nvSpPr>
          <p:cNvPr name="TextBox 10" id="10"/>
          <p:cNvSpPr txBox="true"/>
          <p:nvPr/>
        </p:nvSpPr>
        <p:spPr>
          <a:xfrm rot="0">
            <a:off x="590724" y="1262679"/>
            <a:ext cx="11924031" cy="907038"/>
          </a:xfrm>
          <a:prstGeom prst="rect">
            <a:avLst/>
          </a:prstGeom>
        </p:spPr>
        <p:txBody>
          <a:bodyPr anchor="t" rtlCol="false" tIns="0" lIns="0" bIns="0" rIns="0">
            <a:spAutoFit/>
          </a:bodyPr>
          <a:lstStyle/>
          <a:p>
            <a:pPr algn="l">
              <a:lnSpc>
                <a:spcPts val="6868"/>
              </a:lnSpc>
            </a:pPr>
            <a:r>
              <a:rPr lang="en-US" sz="6800">
                <a:solidFill>
                  <a:srgbClr val="FFFFFF"/>
                </a:solidFill>
                <a:latin typeface="Anton"/>
                <a:ea typeface="Anton"/>
                <a:cs typeface="Anton"/>
                <a:sym typeface="Anton"/>
              </a:rPr>
              <a:t>DATA PREP AND ML</a:t>
            </a:r>
          </a:p>
        </p:txBody>
      </p:sp>
      <p:sp>
        <p:nvSpPr>
          <p:cNvPr name="TextBox 11" id="11"/>
          <p:cNvSpPr txBox="true"/>
          <p:nvPr/>
        </p:nvSpPr>
        <p:spPr>
          <a:xfrm rot="0">
            <a:off x="8050613" y="3951755"/>
            <a:ext cx="6606037" cy="1500492"/>
          </a:xfrm>
          <a:prstGeom prst="rect">
            <a:avLst/>
          </a:prstGeom>
        </p:spPr>
        <p:txBody>
          <a:bodyPr anchor="t" rtlCol="false" tIns="0" lIns="0" bIns="0" rIns="0">
            <a:spAutoFit/>
          </a:bodyPr>
          <a:lstStyle/>
          <a:p>
            <a:pPr algn="ctr">
              <a:lnSpc>
                <a:spcPts val="2931"/>
              </a:lnSpc>
            </a:pPr>
            <a:r>
              <a:rPr lang="en-US" sz="2094">
                <a:solidFill>
                  <a:srgbClr val="000000"/>
                </a:solidFill>
                <a:latin typeface="Poppins"/>
                <a:ea typeface="Poppins"/>
                <a:cs typeface="Poppins"/>
                <a:sym typeface="Poppins"/>
              </a:rPr>
              <a:t>format subject area to focus only on the first most relevant subject area of each book for simpler classification and use map to convert the subject codes into actual subject name</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85ABFF">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0834017" y="1913509"/>
            <a:ext cx="17871339" cy="17871339"/>
          </a:xfrm>
          <a:custGeom>
            <a:avLst/>
            <a:gdLst/>
            <a:ahLst/>
            <a:cxnLst/>
            <a:rect r="r" b="b" t="t" l="l"/>
            <a:pathLst>
              <a:path h="17871339" w="17871339">
                <a:moveTo>
                  <a:pt x="0" y="0"/>
                </a:moveTo>
                <a:lnTo>
                  <a:pt x="17871339" y="0"/>
                </a:lnTo>
                <a:lnTo>
                  <a:pt x="17871339" y="17871339"/>
                </a:lnTo>
                <a:lnTo>
                  <a:pt x="0" y="17871339"/>
                </a:lnTo>
                <a:lnTo>
                  <a:pt x="0" y="0"/>
                </a:lnTo>
                <a:close/>
              </a:path>
            </a:pathLst>
          </a:custGeom>
          <a:blipFill>
            <a:blip r:embed="rId3">
              <a:alphaModFix amt="32999"/>
              <a:extLst>
                <a:ext uri="{96DAC541-7B7A-43D3-8B79-37D633B846F1}">
                  <asvg:svgBlip xmlns:asvg="http://schemas.microsoft.com/office/drawing/2016/SVG/main" r:embed="rId4"/>
                </a:ext>
              </a:extLst>
            </a:blip>
            <a:stretch>
              <a:fillRect l="0" t="0" r="0" b="0"/>
            </a:stretch>
          </a:blipFill>
        </p:spPr>
      </p:sp>
      <p:grpSp>
        <p:nvGrpSpPr>
          <p:cNvPr name="Group 3" id="3"/>
          <p:cNvGrpSpPr/>
          <p:nvPr/>
        </p:nvGrpSpPr>
        <p:grpSpPr>
          <a:xfrm rot="0">
            <a:off x="-1898347" y="672947"/>
            <a:ext cx="9193494" cy="1736392"/>
            <a:chOff x="0" y="0"/>
            <a:chExt cx="2191295" cy="413874"/>
          </a:xfrm>
        </p:grpSpPr>
        <p:sp>
          <p:nvSpPr>
            <p:cNvPr name="Freeform 4" id="4"/>
            <p:cNvSpPr/>
            <p:nvPr/>
          </p:nvSpPr>
          <p:spPr>
            <a:xfrm flipH="false" flipV="false" rot="0">
              <a:off x="0" y="0"/>
              <a:ext cx="2191296" cy="413874"/>
            </a:xfrm>
            <a:custGeom>
              <a:avLst/>
              <a:gdLst/>
              <a:ahLst/>
              <a:cxnLst/>
              <a:rect r="r" b="b" t="t" l="l"/>
              <a:pathLst>
                <a:path h="413874" w="2191296">
                  <a:moveTo>
                    <a:pt x="0" y="0"/>
                  </a:moveTo>
                  <a:lnTo>
                    <a:pt x="2191296" y="0"/>
                  </a:lnTo>
                  <a:lnTo>
                    <a:pt x="2191296" y="413874"/>
                  </a:lnTo>
                  <a:lnTo>
                    <a:pt x="0" y="413874"/>
                  </a:lnTo>
                  <a:close/>
                </a:path>
              </a:pathLst>
            </a:custGeom>
            <a:gradFill rotWithShape="true">
              <a:gsLst>
                <a:gs pos="0">
                  <a:srgbClr val="3428BA">
                    <a:alpha val="100000"/>
                  </a:srgbClr>
                </a:gs>
                <a:gs pos="100000">
                  <a:srgbClr val="5FA2DB">
                    <a:alpha val="100000"/>
                  </a:srgbClr>
                </a:gs>
              </a:gsLst>
              <a:lin ang="0"/>
            </a:gradFill>
          </p:spPr>
        </p:sp>
        <p:sp>
          <p:nvSpPr>
            <p:cNvPr name="TextBox 5" id="5"/>
            <p:cNvSpPr txBox="true"/>
            <p:nvPr/>
          </p:nvSpPr>
          <p:spPr>
            <a:xfrm>
              <a:off x="0" y="-57150"/>
              <a:ext cx="2191295" cy="471024"/>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15020109" y="2605709"/>
            <a:ext cx="5077990" cy="5077990"/>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95AC6">
                    <a:alpha val="4500"/>
                  </a:srgbClr>
                </a:gs>
                <a:gs pos="100000">
                  <a:srgbClr val="5540FF">
                    <a:alpha val="100000"/>
                  </a:srgbClr>
                </a:gs>
              </a:gsLst>
              <a:lin ang="0"/>
            </a:gradFill>
          </p:spPr>
        </p:sp>
        <p:sp>
          <p:nvSpPr>
            <p:cNvPr name="TextBox 8" id="8"/>
            <p:cNvSpPr txBox="true"/>
            <p:nvPr/>
          </p:nvSpPr>
          <p:spPr>
            <a:xfrm>
              <a:off x="76200" y="19050"/>
              <a:ext cx="660400" cy="717550"/>
            </a:xfrm>
            <a:prstGeom prst="rect">
              <a:avLst/>
            </a:prstGeom>
          </p:spPr>
          <p:txBody>
            <a:bodyPr anchor="ctr" rtlCol="false" tIns="50800" lIns="50800" bIns="50800" rIns="50800"/>
            <a:lstStyle/>
            <a:p>
              <a:pPr algn="ctr">
                <a:lnSpc>
                  <a:spcPts val="2659"/>
                </a:lnSpc>
              </a:pPr>
            </a:p>
          </p:txBody>
        </p:sp>
      </p:grpSp>
      <p:sp>
        <p:nvSpPr>
          <p:cNvPr name="Freeform 9" id="9"/>
          <p:cNvSpPr/>
          <p:nvPr/>
        </p:nvSpPr>
        <p:spPr>
          <a:xfrm flipH="false" flipV="false" rot="0">
            <a:off x="9408422" y="529340"/>
            <a:ext cx="7850878" cy="9230729"/>
          </a:xfrm>
          <a:custGeom>
            <a:avLst/>
            <a:gdLst/>
            <a:ahLst/>
            <a:cxnLst/>
            <a:rect r="r" b="b" t="t" l="l"/>
            <a:pathLst>
              <a:path h="9230729" w="7850878">
                <a:moveTo>
                  <a:pt x="0" y="0"/>
                </a:moveTo>
                <a:lnTo>
                  <a:pt x="7850878" y="0"/>
                </a:lnTo>
                <a:lnTo>
                  <a:pt x="7850878" y="9230729"/>
                </a:lnTo>
                <a:lnTo>
                  <a:pt x="0" y="9230729"/>
                </a:lnTo>
                <a:lnTo>
                  <a:pt x="0" y="0"/>
                </a:lnTo>
                <a:close/>
              </a:path>
            </a:pathLst>
          </a:custGeom>
          <a:blipFill>
            <a:blip r:embed="rId5"/>
            <a:stretch>
              <a:fillRect l="-10913" t="-9362" r="-7423" b="-7839"/>
            </a:stretch>
          </a:blipFill>
        </p:spPr>
      </p:sp>
      <p:sp>
        <p:nvSpPr>
          <p:cNvPr name="Freeform 10" id="10"/>
          <p:cNvSpPr/>
          <p:nvPr/>
        </p:nvSpPr>
        <p:spPr>
          <a:xfrm flipH="false" flipV="false" rot="0">
            <a:off x="590724" y="2605709"/>
            <a:ext cx="7882210" cy="2850124"/>
          </a:xfrm>
          <a:custGeom>
            <a:avLst/>
            <a:gdLst/>
            <a:ahLst/>
            <a:cxnLst/>
            <a:rect r="r" b="b" t="t" l="l"/>
            <a:pathLst>
              <a:path h="2850124" w="7882210">
                <a:moveTo>
                  <a:pt x="0" y="0"/>
                </a:moveTo>
                <a:lnTo>
                  <a:pt x="7882210" y="0"/>
                </a:lnTo>
                <a:lnTo>
                  <a:pt x="7882210" y="2850124"/>
                </a:lnTo>
                <a:lnTo>
                  <a:pt x="0" y="2850124"/>
                </a:lnTo>
                <a:lnTo>
                  <a:pt x="0" y="0"/>
                </a:lnTo>
                <a:close/>
              </a:path>
            </a:pathLst>
          </a:custGeom>
          <a:blipFill>
            <a:blip r:embed="rId6"/>
            <a:stretch>
              <a:fillRect l="0" t="0" r="0" b="0"/>
            </a:stretch>
          </a:blipFill>
        </p:spPr>
      </p:sp>
      <p:sp>
        <p:nvSpPr>
          <p:cNvPr name="TextBox 11" id="11"/>
          <p:cNvSpPr txBox="true"/>
          <p:nvPr/>
        </p:nvSpPr>
        <p:spPr>
          <a:xfrm rot="0">
            <a:off x="590724" y="1262679"/>
            <a:ext cx="11924031" cy="907038"/>
          </a:xfrm>
          <a:prstGeom prst="rect">
            <a:avLst/>
          </a:prstGeom>
        </p:spPr>
        <p:txBody>
          <a:bodyPr anchor="t" rtlCol="false" tIns="0" lIns="0" bIns="0" rIns="0">
            <a:spAutoFit/>
          </a:bodyPr>
          <a:lstStyle/>
          <a:p>
            <a:pPr algn="l">
              <a:lnSpc>
                <a:spcPts val="6868"/>
              </a:lnSpc>
            </a:pPr>
            <a:r>
              <a:rPr lang="en-US" sz="6800">
                <a:solidFill>
                  <a:srgbClr val="FFFFFF"/>
                </a:solidFill>
                <a:latin typeface="Anton"/>
                <a:ea typeface="Anton"/>
                <a:cs typeface="Anton"/>
                <a:sym typeface="Anton"/>
              </a:rPr>
              <a:t>DATA PREP AND ML</a:t>
            </a:r>
          </a:p>
        </p:txBody>
      </p:sp>
      <p:sp>
        <p:nvSpPr>
          <p:cNvPr name="TextBox 12" id="12"/>
          <p:cNvSpPr txBox="true"/>
          <p:nvPr/>
        </p:nvSpPr>
        <p:spPr>
          <a:xfrm rot="0">
            <a:off x="590724" y="5579658"/>
            <a:ext cx="8245734" cy="3871604"/>
          </a:xfrm>
          <a:prstGeom prst="rect">
            <a:avLst/>
          </a:prstGeom>
        </p:spPr>
        <p:txBody>
          <a:bodyPr anchor="t" rtlCol="false" tIns="0" lIns="0" bIns="0" rIns="0">
            <a:spAutoFit/>
          </a:bodyPr>
          <a:lstStyle/>
          <a:p>
            <a:pPr algn="l">
              <a:lnSpc>
                <a:spcPts val="3429"/>
              </a:lnSpc>
            </a:pPr>
            <a:r>
              <a:rPr lang="en-US" sz="2449">
                <a:solidFill>
                  <a:srgbClr val="000000"/>
                </a:solidFill>
                <a:latin typeface="Poppins"/>
                <a:ea typeface="Poppins"/>
                <a:cs typeface="Poppins"/>
                <a:sym typeface="Poppins"/>
              </a:rPr>
              <a:t>use AI to predict Subject Area by training model with the given  data</a:t>
            </a:r>
          </a:p>
          <a:p>
            <a:pPr algn="l" marL="528878" indent="-264439" lvl="1">
              <a:lnSpc>
                <a:spcPts val="3429"/>
              </a:lnSpc>
              <a:buFont typeface="Arial"/>
              <a:buChar char="•"/>
            </a:pPr>
            <a:r>
              <a:rPr lang="en-US" sz="2449" u="sng">
                <a:solidFill>
                  <a:srgbClr val="000000"/>
                </a:solidFill>
                <a:latin typeface="Poppins"/>
                <a:ea typeface="Poppins"/>
                <a:cs typeface="Poppins"/>
                <a:sym typeface="Poppins"/>
              </a:rPr>
              <a:t>drop </a:t>
            </a:r>
            <a:r>
              <a:rPr lang="en-US" sz="2449">
                <a:solidFill>
                  <a:srgbClr val="000000"/>
                </a:solidFill>
                <a:latin typeface="Poppins"/>
                <a:ea typeface="Poppins"/>
                <a:cs typeface="Poppins"/>
                <a:sym typeface="Poppins"/>
              </a:rPr>
              <a:t>rows with missing values needed for ml</a:t>
            </a:r>
          </a:p>
          <a:p>
            <a:pPr algn="l" marL="528878" indent="-264439" lvl="1">
              <a:lnSpc>
                <a:spcPts val="3429"/>
              </a:lnSpc>
              <a:buFont typeface="Arial"/>
              <a:buChar char="•"/>
            </a:pPr>
            <a:r>
              <a:rPr lang="en-US" sz="2449">
                <a:solidFill>
                  <a:srgbClr val="000000"/>
                </a:solidFill>
                <a:latin typeface="Poppins"/>
                <a:ea typeface="Poppins"/>
                <a:cs typeface="Poppins"/>
                <a:sym typeface="Poppins"/>
              </a:rPr>
              <a:t>used “TF-IDF” (Term Frequency-Inverse Document Frequency) to classify words in Title, Abstract, Publication Name and remove English Stop Words.</a:t>
            </a:r>
          </a:p>
          <a:p>
            <a:pPr algn="l" marL="528878" indent="-264439" lvl="1">
              <a:lnSpc>
                <a:spcPts val="3429"/>
              </a:lnSpc>
              <a:buFont typeface="Arial"/>
              <a:buChar char="•"/>
            </a:pPr>
            <a:r>
              <a:rPr lang="en-US" sz="2449">
                <a:solidFill>
                  <a:srgbClr val="000000"/>
                </a:solidFill>
                <a:latin typeface="Poppins"/>
                <a:ea typeface="Poppins"/>
                <a:cs typeface="Poppins"/>
                <a:sym typeface="Poppins"/>
              </a:rPr>
              <a:t>fit and predict with Logistic Regression</a:t>
            </a:r>
          </a:p>
          <a:p>
            <a:pPr algn="l" marL="528878" indent="-264439" lvl="1">
              <a:lnSpc>
                <a:spcPts val="3429"/>
              </a:lnSpc>
              <a:buFont typeface="Arial"/>
              <a:buChar char="•"/>
            </a:pPr>
            <a:r>
              <a:rPr lang="en-US" sz="2449">
                <a:solidFill>
                  <a:srgbClr val="000000"/>
                </a:solidFill>
                <a:latin typeface="Poppins"/>
                <a:ea typeface="Poppins"/>
                <a:cs typeface="Poppins"/>
                <a:sym typeface="Poppins"/>
              </a:rPr>
              <a:t>yield final accuracy of </a:t>
            </a:r>
            <a:r>
              <a:rPr lang="en-US" b="true" sz="2449">
                <a:solidFill>
                  <a:srgbClr val="000000"/>
                </a:solidFill>
                <a:latin typeface="Poppins Bold"/>
                <a:ea typeface="Poppins Bold"/>
                <a:cs typeface="Poppins Bold"/>
                <a:sym typeface="Poppins Bold"/>
              </a:rPr>
              <a:t>0.88</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85ABFF">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0834017" y="1829634"/>
            <a:ext cx="17871339" cy="17871339"/>
          </a:xfrm>
          <a:custGeom>
            <a:avLst/>
            <a:gdLst/>
            <a:ahLst/>
            <a:cxnLst/>
            <a:rect r="r" b="b" t="t" l="l"/>
            <a:pathLst>
              <a:path h="17871339" w="17871339">
                <a:moveTo>
                  <a:pt x="0" y="0"/>
                </a:moveTo>
                <a:lnTo>
                  <a:pt x="17871339" y="0"/>
                </a:lnTo>
                <a:lnTo>
                  <a:pt x="17871339" y="17871339"/>
                </a:lnTo>
                <a:lnTo>
                  <a:pt x="0" y="17871339"/>
                </a:lnTo>
                <a:lnTo>
                  <a:pt x="0" y="0"/>
                </a:lnTo>
                <a:close/>
              </a:path>
            </a:pathLst>
          </a:custGeom>
          <a:blipFill>
            <a:blip r:embed="rId3">
              <a:alphaModFix amt="32999"/>
              <a:extLst>
                <a:ext uri="{96DAC541-7B7A-43D3-8B79-37D633B846F1}">
                  <asvg:svgBlip xmlns:asvg="http://schemas.microsoft.com/office/drawing/2016/SVG/main" r:embed="rId4"/>
                </a:ext>
              </a:extLst>
            </a:blip>
            <a:stretch>
              <a:fillRect l="0" t="0" r="0" b="0"/>
            </a:stretch>
          </a:blipFill>
        </p:spPr>
      </p:sp>
      <p:grpSp>
        <p:nvGrpSpPr>
          <p:cNvPr name="Group 3" id="3"/>
          <p:cNvGrpSpPr/>
          <p:nvPr/>
        </p:nvGrpSpPr>
        <p:grpSpPr>
          <a:xfrm rot="0">
            <a:off x="-1898347" y="672947"/>
            <a:ext cx="9193494" cy="1736392"/>
            <a:chOff x="0" y="0"/>
            <a:chExt cx="2191295" cy="413874"/>
          </a:xfrm>
        </p:grpSpPr>
        <p:sp>
          <p:nvSpPr>
            <p:cNvPr name="Freeform 4" id="4"/>
            <p:cNvSpPr/>
            <p:nvPr/>
          </p:nvSpPr>
          <p:spPr>
            <a:xfrm flipH="false" flipV="false" rot="0">
              <a:off x="0" y="0"/>
              <a:ext cx="2191296" cy="413874"/>
            </a:xfrm>
            <a:custGeom>
              <a:avLst/>
              <a:gdLst/>
              <a:ahLst/>
              <a:cxnLst/>
              <a:rect r="r" b="b" t="t" l="l"/>
              <a:pathLst>
                <a:path h="413874" w="2191296">
                  <a:moveTo>
                    <a:pt x="0" y="0"/>
                  </a:moveTo>
                  <a:lnTo>
                    <a:pt x="2191296" y="0"/>
                  </a:lnTo>
                  <a:lnTo>
                    <a:pt x="2191296" y="413874"/>
                  </a:lnTo>
                  <a:lnTo>
                    <a:pt x="0" y="413874"/>
                  </a:lnTo>
                  <a:close/>
                </a:path>
              </a:pathLst>
            </a:custGeom>
            <a:gradFill rotWithShape="true">
              <a:gsLst>
                <a:gs pos="0">
                  <a:srgbClr val="3428BA">
                    <a:alpha val="100000"/>
                  </a:srgbClr>
                </a:gs>
                <a:gs pos="100000">
                  <a:srgbClr val="5FA2DB">
                    <a:alpha val="100000"/>
                  </a:srgbClr>
                </a:gs>
              </a:gsLst>
              <a:lin ang="0"/>
            </a:gradFill>
          </p:spPr>
        </p:sp>
        <p:sp>
          <p:nvSpPr>
            <p:cNvPr name="TextBox 5" id="5"/>
            <p:cNvSpPr txBox="true"/>
            <p:nvPr/>
          </p:nvSpPr>
          <p:spPr>
            <a:xfrm>
              <a:off x="0" y="-57150"/>
              <a:ext cx="2191295" cy="471024"/>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15020109" y="2605709"/>
            <a:ext cx="5077990" cy="5077990"/>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95AC6">
                    <a:alpha val="4500"/>
                  </a:srgbClr>
                </a:gs>
                <a:gs pos="100000">
                  <a:srgbClr val="5540FF">
                    <a:alpha val="100000"/>
                  </a:srgbClr>
                </a:gs>
              </a:gsLst>
              <a:lin ang="0"/>
            </a:gradFill>
          </p:spPr>
        </p:sp>
        <p:sp>
          <p:nvSpPr>
            <p:cNvPr name="TextBox 8" id="8"/>
            <p:cNvSpPr txBox="true"/>
            <p:nvPr/>
          </p:nvSpPr>
          <p:spPr>
            <a:xfrm>
              <a:off x="76200" y="19050"/>
              <a:ext cx="660400" cy="717550"/>
            </a:xfrm>
            <a:prstGeom prst="rect">
              <a:avLst/>
            </a:prstGeom>
          </p:spPr>
          <p:txBody>
            <a:bodyPr anchor="ctr" rtlCol="false" tIns="50800" lIns="50800" bIns="50800" rIns="50800"/>
            <a:lstStyle/>
            <a:p>
              <a:pPr algn="ctr">
                <a:lnSpc>
                  <a:spcPts val="2659"/>
                </a:lnSpc>
              </a:pPr>
            </a:p>
          </p:txBody>
        </p:sp>
      </p:grpSp>
      <p:sp>
        <p:nvSpPr>
          <p:cNvPr name="Freeform 9" id="9"/>
          <p:cNvSpPr/>
          <p:nvPr/>
        </p:nvSpPr>
        <p:spPr>
          <a:xfrm flipH="false" flipV="false" rot="0">
            <a:off x="1028700" y="2941210"/>
            <a:ext cx="7680620" cy="5791131"/>
          </a:xfrm>
          <a:custGeom>
            <a:avLst/>
            <a:gdLst/>
            <a:ahLst/>
            <a:cxnLst/>
            <a:rect r="r" b="b" t="t" l="l"/>
            <a:pathLst>
              <a:path h="5791131" w="7680620">
                <a:moveTo>
                  <a:pt x="0" y="0"/>
                </a:moveTo>
                <a:lnTo>
                  <a:pt x="7680620" y="0"/>
                </a:lnTo>
                <a:lnTo>
                  <a:pt x="7680620" y="5791131"/>
                </a:lnTo>
                <a:lnTo>
                  <a:pt x="0" y="5791131"/>
                </a:lnTo>
                <a:lnTo>
                  <a:pt x="0" y="0"/>
                </a:lnTo>
                <a:close/>
              </a:path>
            </a:pathLst>
          </a:custGeom>
          <a:blipFill>
            <a:blip r:embed="rId5"/>
            <a:stretch>
              <a:fillRect l="0" t="0" r="0" b="-17338"/>
            </a:stretch>
          </a:blipFill>
        </p:spPr>
      </p:sp>
      <p:sp>
        <p:nvSpPr>
          <p:cNvPr name="Freeform 10" id="10"/>
          <p:cNvSpPr/>
          <p:nvPr/>
        </p:nvSpPr>
        <p:spPr>
          <a:xfrm flipH="false" flipV="false" rot="0">
            <a:off x="9144000" y="2941210"/>
            <a:ext cx="7861998" cy="5787148"/>
          </a:xfrm>
          <a:custGeom>
            <a:avLst/>
            <a:gdLst/>
            <a:ahLst/>
            <a:cxnLst/>
            <a:rect r="r" b="b" t="t" l="l"/>
            <a:pathLst>
              <a:path h="5787148" w="7861998">
                <a:moveTo>
                  <a:pt x="0" y="0"/>
                </a:moveTo>
                <a:lnTo>
                  <a:pt x="7861998" y="0"/>
                </a:lnTo>
                <a:lnTo>
                  <a:pt x="7861998" y="5787149"/>
                </a:lnTo>
                <a:lnTo>
                  <a:pt x="0" y="5787149"/>
                </a:lnTo>
                <a:lnTo>
                  <a:pt x="0" y="0"/>
                </a:lnTo>
                <a:close/>
              </a:path>
            </a:pathLst>
          </a:custGeom>
          <a:blipFill>
            <a:blip r:embed="rId6"/>
            <a:stretch>
              <a:fillRect l="0" t="0" r="0" b="0"/>
            </a:stretch>
          </a:blipFill>
        </p:spPr>
      </p:sp>
      <p:sp>
        <p:nvSpPr>
          <p:cNvPr name="TextBox 11" id="11"/>
          <p:cNvSpPr txBox="true"/>
          <p:nvPr/>
        </p:nvSpPr>
        <p:spPr>
          <a:xfrm rot="0">
            <a:off x="590724" y="1262679"/>
            <a:ext cx="11924031" cy="907038"/>
          </a:xfrm>
          <a:prstGeom prst="rect">
            <a:avLst/>
          </a:prstGeom>
        </p:spPr>
        <p:txBody>
          <a:bodyPr anchor="t" rtlCol="false" tIns="0" lIns="0" bIns="0" rIns="0">
            <a:spAutoFit/>
          </a:bodyPr>
          <a:lstStyle/>
          <a:p>
            <a:pPr algn="l">
              <a:lnSpc>
                <a:spcPts val="6868"/>
              </a:lnSpc>
            </a:pPr>
            <a:r>
              <a:rPr lang="en-US" sz="6800">
                <a:solidFill>
                  <a:srgbClr val="FFFFFF"/>
                </a:solidFill>
                <a:latin typeface="Anton"/>
                <a:ea typeface="Anton"/>
                <a:cs typeface="Anton"/>
                <a:sym typeface="Anton"/>
              </a:rPr>
              <a:t>DATA PREP AND ML</a:t>
            </a:r>
          </a:p>
        </p:txBody>
      </p:sp>
      <p:sp>
        <p:nvSpPr>
          <p:cNvPr name="TextBox 12" id="12"/>
          <p:cNvSpPr txBox="true"/>
          <p:nvPr/>
        </p:nvSpPr>
        <p:spPr>
          <a:xfrm rot="0">
            <a:off x="8366416" y="966259"/>
            <a:ext cx="8296678" cy="1728479"/>
          </a:xfrm>
          <a:prstGeom prst="rect">
            <a:avLst/>
          </a:prstGeom>
        </p:spPr>
        <p:txBody>
          <a:bodyPr anchor="t" rtlCol="false" tIns="0" lIns="0" bIns="0" rIns="0">
            <a:spAutoFit/>
          </a:bodyPr>
          <a:lstStyle/>
          <a:p>
            <a:pPr algn="l">
              <a:lnSpc>
                <a:spcPts val="3429"/>
              </a:lnSpc>
            </a:pPr>
            <a:r>
              <a:rPr lang="en-US" sz="2449">
                <a:solidFill>
                  <a:srgbClr val="000000"/>
                </a:solidFill>
                <a:latin typeface="Poppins"/>
                <a:ea typeface="Poppins"/>
                <a:cs typeface="Poppins"/>
                <a:sym typeface="Poppins"/>
              </a:rPr>
              <a:t>we dropped the scopus api data where abstract cannot be fetched and predicted the subject areas for each dataset separately using the same trained model</a:t>
            </a:r>
          </a:p>
        </p:txBody>
      </p:sp>
      <p:sp>
        <p:nvSpPr>
          <p:cNvPr name="TextBox 13" id="13"/>
          <p:cNvSpPr txBox="true"/>
          <p:nvPr/>
        </p:nvSpPr>
        <p:spPr>
          <a:xfrm rot="0">
            <a:off x="3564659" y="8880157"/>
            <a:ext cx="2608702" cy="651510"/>
          </a:xfrm>
          <a:prstGeom prst="rect">
            <a:avLst/>
          </a:prstGeom>
        </p:spPr>
        <p:txBody>
          <a:bodyPr anchor="t" rtlCol="false" tIns="0" lIns="0" bIns="0" rIns="0">
            <a:spAutoFit/>
          </a:bodyPr>
          <a:lstStyle/>
          <a:p>
            <a:pPr algn="ctr">
              <a:lnSpc>
                <a:spcPts val="5040"/>
              </a:lnSpc>
            </a:pPr>
            <a:r>
              <a:rPr lang="en-US" sz="3600" b="true">
                <a:solidFill>
                  <a:srgbClr val="000000"/>
                </a:solidFill>
                <a:latin typeface="Poppins Bold"/>
                <a:ea typeface="Poppins Bold"/>
                <a:cs typeface="Poppins Bold"/>
                <a:sym typeface="Poppins Bold"/>
              </a:rPr>
              <a:t>scopus</a:t>
            </a:r>
          </a:p>
        </p:txBody>
      </p:sp>
      <p:sp>
        <p:nvSpPr>
          <p:cNvPr name="TextBox 14" id="14"/>
          <p:cNvSpPr txBox="true"/>
          <p:nvPr/>
        </p:nvSpPr>
        <p:spPr>
          <a:xfrm rot="0">
            <a:off x="11770648" y="8880157"/>
            <a:ext cx="2608702" cy="651510"/>
          </a:xfrm>
          <a:prstGeom prst="rect">
            <a:avLst/>
          </a:prstGeom>
        </p:spPr>
        <p:txBody>
          <a:bodyPr anchor="t" rtlCol="false" tIns="0" lIns="0" bIns="0" rIns="0">
            <a:spAutoFit/>
          </a:bodyPr>
          <a:lstStyle/>
          <a:p>
            <a:pPr algn="ctr">
              <a:lnSpc>
                <a:spcPts val="5040"/>
              </a:lnSpc>
            </a:pPr>
            <a:r>
              <a:rPr lang="en-US" sz="3600" b="true">
                <a:solidFill>
                  <a:srgbClr val="000000"/>
                </a:solidFill>
                <a:latin typeface="Poppins Bold"/>
                <a:ea typeface="Poppins Bold"/>
                <a:cs typeface="Poppins Bold"/>
                <a:sym typeface="Poppins Bold"/>
              </a:rPr>
              <a:t>arxiv</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85ABFF">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0834017" y="1829634"/>
            <a:ext cx="17871339" cy="17871339"/>
          </a:xfrm>
          <a:custGeom>
            <a:avLst/>
            <a:gdLst/>
            <a:ahLst/>
            <a:cxnLst/>
            <a:rect r="r" b="b" t="t" l="l"/>
            <a:pathLst>
              <a:path h="17871339" w="17871339">
                <a:moveTo>
                  <a:pt x="0" y="0"/>
                </a:moveTo>
                <a:lnTo>
                  <a:pt x="17871339" y="0"/>
                </a:lnTo>
                <a:lnTo>
                  <a:pt x="17871339" y="17871339"/>
                </a:lnTo>
                <a:lnTo>
                  <a:pt x="0" y="17871339"/>
                </a:lnTo>
                <a:lnTo>
                  <a:pt x="0" y="0"/>
                </a:lnTo>
                <a:close/>
              </a:path>
            </a:pathLst>
          </a:custGeom>
          <a:blipFill>
            <a:blip r:embed="rId3">
              <a:alphaModFix amt="32999"/>
              <a:extLst>
                <a:ext uri="{96DAC541-7B7A-43D3-8B79-37D633B846F1}">
                  <asvg:svgBlip xmlns:asvg="http://schemas.microsoft.com/office/drawing/2016/SVG/main" r:embed="rId4"/>
                </a:ext>
              </a:extLst>
            </a:blip>
            <a:stretch>
              <a:fillRect l="0" t="0" r="0" b="0"/>
            </a:stretch>
          </a:blipFill>
        </p:spPr>
      </p:sp>
      <p:grpSp>
        <p:nvGrpSpPr>
          <p:cNvPr name="Group 3" id="3"/>
          <p:cNvGrpSpPr/>
          <p:nvPr/>
        </p:nvGrpSpPr>
        <p:grpSpPr>
          <a:xfrm rot="0">
            <a:off x="-1898347" y="672947"/>
            <a:ext cx="9193494" cy="1736392"/>
            <a:chOff x="0" y="0"/>
            <a:chExt cx="2191295" cy="413874"/>
          </a:xfrm>
        </p:grpSpPr>
        <p:sp>
          <p:nvSpPr>
            <p:cNvPr name="Freeform 4" id="4"/>
            <p:cNvSpPr/>
            <p:nvPr/>
          </p:nvSpPr>
          <p:spPr>
            <a:xfrm flipH="false" flipV="false" rot="0">
              <a:off x="0" y="0"/>
              <a:ext cx="2191296" cy="413874"/>
            </a:xfrm>
            <a:custGeom>
              <a:avLst/>
              <a:gdLst/>
              <a:ahLst/>
              <a:cxnLst/>
              <a:rect r="r" b="b" t="t" l="l"/>
              <a:pathLst>
                <a:path h="413874" w="2191296">
                  <a:moveTo>
                    <a:pt x="0" y="0"/>
                  </a:moveTo>
                  <a:lnTo>
                    <a:pt x="2191296" y="0"/>
                  </a:lnTo>
                  <a:lnTo>
                    <a:pt x="2191296" y="413874"/>
                  </a:lnTo>
                  <a:lnTo>
                    <a:pt x="0" y="413874"/>
                  </a:lnTo>
                  <a:close/>
                </a:path>
              </a:pathLst>
            </a:custGeom>
            <a:gradFill rotWithShape="true">
              <a:gsLst>
                <a:gs pos="0">
                  <a:srgbClr val="3428BA">
                    <a:alpha val="100000"/>
                  </a:srgbClr>
                </a:gs>
                <a:gs pos="100000">
                  <a:srgbClr val="5FA2DB">
                    <a:alpha val="100000"/>
                  </a:srgbClr>
                </a:gs>
              </a:gsLst>
              <a:lin ang="0"/>
            </a:gradFill>
          </p:spPr>
        </p:sp>
        <p:sp>
          <p:nvSpPr>
            <p:cNvPr name="TextBox 5" id="5"/>
            <p:cNvSpPr txBox="true"/>
            <p:nvPr/>
          </p:nvSpPr>
          <p:spPr>
            <a:xfrm>
              <a:off x="0" y="-57150"/>
              <a:ext cx="2191295" cy="471024"/>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15020109" y="2605709"/>
            <a:ext cx="5077990" cy="5077990"/>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95AC6">
                    <a:alpha val="4500"/>
                  </a:srgbClr>
                </a:gs>
                <a:gs pos="100000">
                  <a:srgbClr val="5540FF">
                    <a:alpha val="100000"/>
                  </a:srgbClr>
                </a:gs>
              </a:gsLst>
              <a:lin ang="0"/>
            </a:gradFill>
          </p:spPr>
        </p:sp>
        <p:sp>
          <p:nvSpPr>
            <p:cNvPr name="TextBox 8" id="8"/>
            <p:cNvSpPr txBox="true"/>
            <p:nvPr/>
          </p:nvSpPr>
          <p:spPr>
            <a:xfrm>
              <a:off x="76200" y="19050"/>
              <a:ext cx="660400" cy="717550"/>
            </a:xfrm>
            <a:prstGeom prst="rect">
              <a:avLst/>
            </a:prstGeom>
          </p:spPr>
          <p:txBody>
            <a:bodyPr anchor="ctr" rtlCol="false" tIns="50800" lIns="50800" bIns="50800" rIns="50800"/>
            <a:lstStyle/>
            <a:p>
              <a:pPr algn="ctr">
                <a:lnSpc>
                  <a:spcPts val="2659"/>
                </a:lnSpc>
              </a:pPr>
            </a:p>
          </p:txBody>
        </p:sp>
      </p:grpSp>
      <p:sp>
        <p:nvSpPr>
          <p:cNvPr name="Freeform 9" id="9"/>
          <p:cNvSpPr/>
          <p:nvPr/>
        </p:nvSpPr>
        <p:spPr>
          <a:xfrm flipH="false" flipV="false" rot="0">
            <a:off x="1186403" y="2317812"/>
            <a:ext cx="5528572" cy="7509095"/>
          </a:xfrm>
          <a:custGeom>
            <a:avLst/>
            <a:gdLst/>
            <a:ahLst/>
            <a:cxnLst/>
            <a:rect r="r" b="b" t="t" l="l"/>
            <a:pathLst>
              <a:path h="7509095" w="5528572">
                <a:moveTo>
                  <a:pt x="0" y="0"/>
                </a:moveTo>
                <a:lnTo>
                  <a:pt x="5528572" y="0"/>
                </a:lnTo>
                <a:lnTo>
                  <a:pt x="5528572" y="7509095"/>
                </a:lnTo>
                <a:lnTo>
                  <a:pt x="0" y="7509095"/>
                </a:lnTo>
                <a:lnTo>
                  <a:pt x="0" y="0"/>
                </a:lnTo>
                <a:close/>
              </a:path>
            </a:pathLst>
          </a:custGeom>
          <a:blipFill>
            <a:blip r:embed="rId5"/>
            <a:stretch>
              <a:fillRect l="0" t="0" r="0" b="0"/>
            </a:stretch>
          </a:blipFill>
        </p:spPr>
      </p:sp>
      <p:sp>
        <p:nvSpPr>
          <p:cNvPr name="Freeform 10" id="10"/>
          <p:cNvSpPr/>
          <p:nvPr/>
        </p:nvSpPr>
        <p:spPr>
          <a:xfrm flipH="false" flipV="false" rot="0">
            <a:off x="8236913" y="1541143"/>
            <a:ext cx="9139276" cy="8065411"/>
          </a:xfrm>
          <a:custGeom>
            <a:avLst/>
            <a:gdLst/>
            <a:ahLst/>
            <a:cxnLst/>
            <a:rect r="r" b="b" t="t" l="l"/>
            <a:pathLst>
              <a:path h="8065411" w="9139276">
                <a:moveTo>
                  <a:pt x="0" y="0"/>
                </a:moveTo>
                <a:lnTo>
                  <a:pt x="9139276" y="0"/>
                </a:lnTo>
                <a:lnTo>
                  <a:pt x="9139276" y="8065411"/>
                </a:lnTo>
                <a:lnTo>
                  <a:pt x="0" y="8065411"/>
                </a:lnTo>
                <a:lnTo>
                  <a:pt x="0" y="0"/>
                </a:lnTo>
                <a:close/>
              </a:path>
            </a:pathLst>
          </a:custGeom>
          <a:blipFill>
            <a:blip r:embed="rId6"/>
            <a:stretch>
              <a:fillRect l="0" t="0" r="0" b="0"/>
            </a:stretch>
          </a:blipFill>
        </p:spPr>
      </p:sp>
      <p:sp>
        <p:nvSpPr>
          <p:cNvPr name="TextBox 11" id="11"/>
          <p:cNvSpPr txBox="true"/>
          <p:nvPr/>
        </p:nvSpPr>
        <p:spPr>
          <a:xfrm rot="0">
            <a:off x="590724" y="1262679"/>
            <a:ext cx="11924031" cy="907038"/>
          </a:xfrm>
          <a:prstGeom prst="rect">
            <a:avLst/>
          </a:prstGeom>
        </p:spPr>
        <p:txBody>
          <a:bodyPr anchor="t" rtlCol="false" tIns="0" lIns="0" bIns="0" rIns="0">
            <a:spAutoFit/>
          </a:bodyPr>
          <a:lstStyle/>
          <a:p>
            <a:pPr algn="l">
              <a:lnSpc>
                <a:spcPts val="6868"/>
              </a:lnSpc>
            </a:pPr>
            <a:r>
              <a:rPr lang="en-US" sz="6800">
                <a:solidFill>
                  <a:srgbClr val="FFFFFF"/>
                </a:solidFill>
                <a:latin typeface="Anton"/>
                <a:ea typeface="Anton"/>
                <a:cs typeface="Anton"/>
                <a:sym typeface="Anton"/>
              </a:rPr>
              <a:t>DATA PREP AND ML</a:t>
            </a:r>
          </a:p>
        </p:txBody>
      </p:sp>
      <p:sp>
        <p:nvSpPr>
          <p:cNvPr name="TextBox 12" id="12"/>
          <p:cNvSpPr txBox="true"/>
          <p:nvPr/>
        </p:nvSpPr>
        <p:spPr>
          <a:xfrm rot="0">
            <a:off x="7325101" y="549122"/>
            <a:ext cx="10962899" cy="1574165"/>
          </a:xfrm>
          <a:prstGeom prst="rect">
            <a:avLst/>
          </a:prstGeom>
        </p:spPr>
        <p:txBody>
          <a:bodyPr anchor="t" rtlCol="false" tIns="0" lIns="0" bIns="0" rIns="0">
            <a:spAutoFit/>
          </a:bodyPr>
          <a:lstStyle/>
          <a:p>
            <a:pPr algn="ctr">
              <a:lnSpc>
                <a:spcPts val="6160"/>
              </a:lnSpc>
            </a:pPr>
            <a:r>
              <a:rPr lang="en-US" sz="4400" b="true">
                <a:solidFill>
                  <a:srgbClr val="000000"/>
                </a:solidFill>
                <a:latin typeface="Poppins Bold"/>
                <a:ea typeface="Poppins Bold"/>
                <a:cs typeface="Poppins Bold"/>
                <a:sym typeface="Poppins Bold"/>
              </a:rPr>
              <a:t>final data preparation for visualization</a:t>
            </a:r>
          </a:p>
        </p:txBody>
      </p:sp>
      <p:sp>
        <p:nvSpPr>
          <p:cNvPr name="TextBox 13" id="13"/>
          <p:cNvSpPr txBox="true"/>
          <p:nvPr/>
        </p:nvSpPr>
        <p:spPr>
          <a:xfrm rot="0">
            <a:off x="3139580" y="6432646"/>
            <a:ext cx="3575395" cy="933985"/>
          </a:xfrm>
          <a:prstGeom prst="rect">
            <a:avLst/>
          </a:prstGeom>
        </p:spPr>
        <p:txBody>
          <a:bodyPr anchor="t" rtlCol="false" tIns="0" lIns="0" bIns="0" rIns="0">
            <a:spAutoFit/>
          </a:bodyPr>
          <a:lstStyle/>
          <a:p>
            <a:pPr algn="ctr">
              <a:lnSpc>
                <a:spcPts val="2461"/>
              </a:lnSpc>
            </a:pPr>
            <a:r>
              <a:rPr lang="en-US" sz="1758">
                <a:solidFill>
                  <a:srgbClr val="000000"/>
                </a:solidFill>
                <a:latin typeface="Poppins"/>
                <a:ea typeface="Poppins"/>
                <a:cs typeface="Poppins"/>
                <a:sym typeface="Poppins"/>
              </a:rPr>
              <a:t>formatted City and Country by extracting from affiliations column in scopus api dataset</a:t>
            </a:r>
          </a:p>
        </p:txBody>
      </p:sp>
      <p:sp>
        <p:nvSpPr>
          <p:cNvPr name="TextBox 14" id="14"/>
          <p:cNvSpPr txBox="true"/>
          <p:nvPr/>
        </p:nvSpPr>
        <p:spPr>
          <a:xfrm rot="0">
            <a:off x="13195377" y="7636074"/>
            <a:ext cx="4063923" cy="1526962"/>
          </a:xfrm>
          <a:prstGeom prst="rect">
            <a:avLst/>
          </a:prstGeom>
        </p:spPr>
        <p:txBody>
          <a:bodyPr anchor="t" rtlCol="false" tIns="0" lIns="0" bIns="0" rIns="0">
            <a:spAutoFit/>
          </a:bodyPr>
          <a:lstStyle/>
          <a:p>
            <a:pPr algn="ctr">
              <a:lnSpc>
                <a:spcPts val="2461"/>
              </a:lnSpc>
            </a:pPr>
            <a:r>
              <a:rPr lang="en-US" sz="1758">
                <a:solidFill>
                  <a:srgbClr val="000000"/>
                </a:solidFill>
                <a:latin typeface="Poppins"/>
                <a:ea typeface="Poppins"/>
                <a:cs typeface="Poppins"/>
                <a:sym typeface="Poppins"/>
              </a:rPr>
              <a:t>rename columns from the given data, scopus api data, and arxiv api data to match and drop unused columns </a:t>
            </a:r>
            <a:r>
              <a:rPr lang="en-US" b="true" sz="1758" u="sng">
                <a:solidFill>
                  <a:srgbClr val="000000"/>
                </a:solidFill>
                <a:latin typeface="Poppins Bold"/>
                <a:ea typeface="Poppins Bold"/>
                <a:cs typeface="Poppins Bold"/>
                <a:sym typeface="Poppins Bold"/>
              </a:rPr>
              <a:t>then join all datasets together</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85ABFF">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0834017" y="1829634"/>
            <a:ext cx="17871339" cy="17871339"/>
          </a:xfrm>
          <a:custGeom>
            <a:avLst/>
            <a:gdLst/>
            <a:ahLst/>
            <a:cxnLst/>
            <a:rect r="r" b="b" t="t" l="l"/>
            <a:pathLst>
              <a:path h="17871339" w="17871339">
                <a:moveTo>
                  <a:pt x="0" y="0"/>
                </a:moveTo>
                <a:lnTo>
                  <a:pt x="17871339" y="0"/>
                </a:lnTo>
                <a:lnTo>
                  <a:pt x="17871339" y="17871339"/>
                </a:lnTo>
                <a:lnTo>
                  <a:pt x="0" y="17871339"/>
                </a:lnTo>
                <a:lnTo>
                  <a:pt x="0" y="0"/>
                </a:lnTo>
                <a:close/>
              </a:path>
            </a:pathLst>
          </a:custGeom>
          <a:blipFill>
            <a:blip r:embed="rId2">
              <a:alphaModFix amt="32999"/>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898347" y="672947"/>
            <a:ext cx="9193494" cy="1736392"/>
            <a:chOff x="0" y="0"/>
            <a:chExt cx="2191295" cy="413874"/>
          </a:xfrm>
        </p:grpSpPr>
        <p:sp>
          <p:nvSpPr>
            <p:cNvPr name="Freeform 4" id="4"/>
            <p:cNvSpPr/>
            <p:nvPr/>
          </p:nvSpPr>
          <p:spPr>
            <a:xfrm flipH="false" flipV="false" rot="0">
              <a:off x="0" y="0"/>
              <a:ext cx="2191296" cy="413874"/>
            </a:xfrm>
            <a:custGeom>
              <a:avLst/>
              <a:gdLst/>
              <a:ahLst/>
              <a:cxnLst/>
              <a:rect r="r" b="b" t="t" l="l"/>
              <a:pathLst>
                <a:path h="413874" w="2191296">
                  <a:moveTo>
                    <a:pt x="0" y="0"/>
                  </a:moveTo>
                  <a:lnTo>
                    <a:pt x="2191296" y="0"/>
                  </a:lnTo>
                  <a:lnTo>
                    <a:pt x="2191296" y="413874"/>
                  </a:lnTo>
                  <a:lnTo>
                    <a:pt x="0" y="413874"/>
                  </a:lnTo>
                  <a:close/>
                </a:path>
              </a:pathLst>
            </a:custGeom>
            <a:gradFill rotWithShape="true">
              <a:gsLst>
                <a:gs pos="0">
                  <a:srgbClr val="3428BA">
                    <a:alpha val="100000"/>
                  </a:srgbClr>
                </a:gs>
                <a:gs pos="100000">
                  <a:srgbClr val="5FA2DB">
                    <a:alpha val="100000"/>
                  </a:srgbClr>
                </a:gs>
              </a:gsLst>
              <a:lin ang="0"/>
            </a:gradFill>
          </p:spPr>
        </p:sp>
        <p:sp>
          <p:nvSpPr>
            <p:cNvPr name="TextBox 5" id="5"/>
            <p:cNvSpPr txBox="true"/>
            <p:nvPr/>
          </p:nvSpPr>
          <p:spPr>
            <a:xfrm>
              <a:off x="0" y="-57150"/>
              <a:ext cx="2191295" cy="471024"/>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15020109" y="2605709"/>
            <a:ext cx="5077990" cy="5077990"/>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95AC6">
                    <a:alpha val="4500"/>
                  </a:srgbClr>
                </a:gs>
                <a:gs pos="100000">
                  <a:srgbClr val="5540FF">
                    <a:alpha val="100000"/>
                  </a:srgbClr>
                </a:gs>
              </a:gsLst>
              <a:lin ang="0"/>
            </a:gradFill>
          </p:spPr>
        </p:sp>
        <p:sp>
          <p:nvSpPr>
            <p:cNvPr name="TextBox 8" id="8"/>
            <p:cNvSpPr txBox="true"/>
            <p:nvPr/>
          </p:nvSpPr>
          <p:spPr>
            <a:xfrm>
              <a:off x="76200" y="19050"/>
              <a:ext cx="660400" cy="717550"/>
            </a:xfrm>
            <a:prstGeom prst="rect">
              <a:avLst/>
            </a:prstGeom>
          </p:spPr>
          <p:txBody>
            <a:bodyPr anchor="ctr" rtlCol="false" tIns="50800" lIns="50800" bIns="50800" rIns="50800"/>
            <a:lstStyle/>
            <a:p>
              <a:pPr algn="ctr">
                <a:lnSpc>
                  <a:spcPts val="2659"/>
                </a:lnSpc>
              </a:pPr>
            </a:p>
          </p:txBody>
        </p:sp>
      </p:grpSp>
      <p:sp>
        <p:nvSpPr>
          <p:cNvPr name="Freeform 9" id="9"/>
          <p:cNvSpPr/>
          <p:nvPr/>
        </p:nvSpPr>
        <p:spPr>
          <a:xfrm flipH="false" flipV="false" rot="0">
            <a:off x="876530" y="3347684"/>
            <a:ext cx="8400449" cy="4919676"/>
          </a:xfrm>
          <a:custGeom>
            <a:avLst/>
            <a:gdLst/>
            <a:ahLst/>
            <a:cxnLst/>
            <a:rect r="r" b="b" t="t" l="l"/>
            <a:pathLst>
              <a:path h="4919676" w="8400449">
                <a:moveTo>
                  <a:pt x="0" y="0"/>
                </a:moveTo>
                <a:lnTo>
                  <a:pt x="8400449" y="0"/>
                </a:lnTo>
                <a:lnTo>
                  <a:pt x="8400449" y="4919676"/>
                </a:lnTo>
                <a:lnTo>
                  <a:pt x="0" y="4919676"/>
                </a:lnTo>
                <a:lnTo>
                  <a:pt x="0" y="0"/>
                </a:lnTo>
                <a:close/>
              </a:path>
            </a:pathLst>
          </a:custGeom>
          <a:blipFill>
            <a:blip r:embed="rId4"/>
            <a:stretch>
              <a:fillRect l="0" t="0" r="0" b="0"/>
            </a:stretch>
          </a:blipFill>
        </p:spPr>
      </p:sp>
      <p:sp>
        <p:nvSpPr>
          <p:cNvPr name="Freeform 10" id="10"/>
          <p:cNvSpPr/>
          <p:nvPr/>
        </p:nvSpPr>
        <p:spPr>
          <a:xfrm flipH="false" flipV="false" rot="0">
            <a:off x="9508694" y="3151416"/>
            <a:ext cx="7750606" cy="5312213"/>
          </a:xfrm>
          <a:custGeom>
            <a:avLst/>
            <a:gdLst/>
            <a:ahLst/>
            <a:cxnLst/>
            <a:rect r="r" b="b" t="t" l="l"/>
            <a:pathLst>
              <a:path h="5312213" w="7750606">
                <a:moveTo>
                  <a:pt x="0" y="0"/>
                </a:moveTo>
                <a:lnTo>
                  <a:pt x="7750606" y="0"/>
                </a:lnTo>
                <a:lnTo>
                  <a:pt x="7750606" y="5312213"/>
                </a:lnTo>
                <a:lnTo>
                  <a:pt x="0" y="5312213"/>
                </a:lnTo>
                <a:lnTo>
                  <a:pt x="0" y="0"/>
                </a:lnTo>
                <a:close/>
              </a:path>
            </a:pathLst>
          </a:custGeom>
          <a:blipFill>
            <a:blip r:embed="rId5"/>
            <a:stretch>
              <a:fillRect l="0" t="0" r="0" b="0"/>
            </a:stretch>
          </a:blipFill>
        </p:spPr>
      </p:sp>
      <p:sp>
        <p:nvSpPr>
          <p:cNvPr name="TextBox 11" id="11"/>
          <p:cNvSpPr txBox="true"/>
          <p:nvPr/>
        </p:nvSpPr>
        <p:spPr>
          <a:xfrm rot="0">
            <a:off x="590724" y="1262679"/>
            <a:ext cx="11924031" cy="907038"/>
          </a:xfrm>
          <a:prstGeom prst="rect">
            <a:avLst/>
          </a:prstGeom>
        </p:spPr>
        <p:txBody>
          <a:bodyPr anchor="t" rtlCol="false" tIns="0" lIns="0" bIns="0" rIns="0">
            <a:spAutoFit/>
          </a:bodyPr>
          <a:lstStyle/>
          <a:p>
            <a:pPr algn="l">
              <a:lnSpc>
                <a:spcPts val="6868"/>
              </a:lnSpc>
            </a:pPr>
            <a:r>
              <a:rPr lang="en-US" sz="6800">
                <a:solidFill>
                  <a:srgbClr val="FFFFFF"/>
                </a:solidFill>
                <a:latin typeface="Anton"/>
                <a:ea typeface="Anton"/>
                <a:cs typeface="Anton"/>
                <a:sym typeface="Anton"/>
              </a:rPr>
              <a:t>VISUALIZE</a:t>
            </a:r>
          </a:p>
        </p:txBody>
      </p:sp>
      <p:sp>
        <p:nvSpPr>
          <p:cNvPr name="TextBox 12" id="12"/>
          <p:cNvSpPr txBox="true"/>
          <p:nvPr/>
        </p:nvSpPr>
        <p:spPr>
          <a:xfrm rot="0">
            <a:off x="4765042" y="4647302"/>
            <a:ext cx="3575395" cy="623644"/>
          </a:xfrm>
          <a:prstGeom prst="rect">
            <a:avLst/>
          </a:prstGeom>
        </p:spPr>
        <p:txBody>
          <a:bodyPr anchor="t" rtlCol="false" tIns="0" lIns="0" bIns="0" rIns="0">
            <a:spAutoFit/>
          </a:bodyPr>
          <a:lstStyle/>
          <a:p>
            <a:pPr algn="ctr">
              <a:lnSpc>
                <a:spcPts val="2461"/>
              </a:lnSpc>
            </a:pPr>
            <a:r>
              <a:rPr lang="en-US" sz="1758">
                <a:solidFill>
                  <a:srgbClr val="000000"/>
                </a:solidFill>
                <a:latin typeface="Poppins"/>
                <a:ea typeface="Poppins"/>
                <a:cs typeface="Poppins"/>
                <a:sym typeface="Poppins"/>
              </a:rPr>
              <a:t>convert city into geographical coordinates</a:t>
            </a:r>
          </a:p>
        </p:txBody>
      </p:sp>
      <p:sp>
        <p:nvSpPr>
          <p:cNvPr name="TextBox 13" id="13"/>
          <p:cNvSpPr txBox="true"/>
          <p:nvPr/>
        </p:nvSpPr>
        <p:spPr>
          <a:xfrm rot="0">
            <a:off x="13383997" y="6211507"/>
            <a:ext cx="3575395" cy="623644"/>
          </a:xfrm>
          <a:prstGeom prst="rect">
            <a:avLst/>
          </a:prstGeom>
        </p:spPr>
        <p:txBody>
          <a:bodyPr anchor="t" rtlCol="false" tIns="0" lIns="0" bIns="0" rIns="0">
            <a:spAutoFit/>
          </a:bodyPr>
          <a:lstStyle/>
          <a:p>
            <a:pPr algn="ctr">
              <a:lnSpc>
                <a:spcPts val="2461"/>
              </a:lnSpc>
            </a:pPr>
            <a:r>
              <a:rPr lang="en-US" sz="1758">
                <a:solidFill>
                  <a:srgbClr val="000000"/>
                </a:solidFill>
                <a:latin typeface="Poppins"/>
                <a:ea typeface="Poppins"/>
                <a:cs typeface="Poppins"/>
                <a:sym typeface="Poppins"/>
              </a:rPr>
              <a:t>using Plotly and Streamlit to display map and data</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85ABFF">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0834017" y="1829634"/>
            <a:ext cx="17871339" cy="17871339"/>
          </a:xfrm>
          <a:custGeom>
            <a:avLst/>
            <a:gdLst/>
            <a:ahLst/>
            <a:cxnLst/>
            <a:rect r="r" b="b" t="t" l="l"/>
            <a:pathLst>
              <a:path h="17871339" w="17871339">
                <a:moveTo>
                  <a:pt x="0" y="0"/>
                </a:moveTo>
                <a:lnTo>
                  <a:pt x="17871339" y="0"/>
                </a:lnTo>
                <a:lnTo>
                  <a:pt x="17871339" y="17871339"/>
                </a:lnTo>
                <a:lnTo>
                  <a:pt x="0" y="17871339"/>
                </a:lnTo>
                <a:lnTo>
                  <a:pt x="0" y="0"/>
                </a:lnTo>
                <a:close/>
              </a:path>
            </a:pathLst>
          </a:custGeom>
          <a:blipFill>
            <a:blip r:embed="rId2">
              <a:alphaModFix amt="32999"/>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898347" y="672947"/>
            <a:ext cx="9193494" cy="1736392"/>
            <a:chOff x="0" y="0"/>
            <a:chExt cx="2191295" cy="413874"/>
          </a:xfrm>
        </p:grpSpPr>
        <p:sp>
          <p:nvSpPr>
            <p:cNvPr name="Freeform 4" id="4"/>
            <p:cNvSpPr/>
            <p:nvPr/>
          </p:nvSpPr>
          <p:spPr>
            <a:xfrm flipH="false" flipV="false" rot="0">
              <a:off x="0" y="0"/>
              <a:ext cx="2191296" cy="413874"/>
            </a:xfrm>
            <a:custGeom>
              <a:avLst/>
              <a:gdLst/>
              <a:ahLst/>
              <a:cxnLst/>
              <a:rect r="r" b="b" t="t" l="l"/>
              <a:pathLst>
                <a:path h="413874" w="2191296">
                  <a:moveTo>
                    <a:pt x="0" y="0"/>
                  </a:moveTo>
                  <a:lnTo>
                    <a:pt x="2191296" y="0"/>
                  </a:lnTo>
                  <a:lnTo>
                    <a:pt x="2191296" y="413874"/>
                  </a:lnTo>
                  <a:lnTo>
                    <a:pt x="0" y="413874"/>
                  </a:lnTo>
                  <a:close/>
                </a:path>
              </a:pathLst>
            </a:custGeom>
            <a:gradFill rotWithShape="true">
              <a:gsLst>
                <a:gs pos="0">
                  <a:srgbClr val="3428BA">
                    <a:alpha val="100000"/>
                  </a:srgbClr>
                </a:gs>
                <a:gs pos="100000">
                  <a:srgbClr val="5FA2DB">
                    <a:alpha val="100000"/>
                  </a:srgbClr>
                </a:gs>
              </a:gsLst>
              <a:lin ang="0"/>
            </a:gradFill>
          </p:spPr>
        </p:sp>
        <p:sp>
          <p:nvSpPr>
            <p:cNvPr name="TextBox 5" id="5"/>
            <p:cNvSpPr txBox="true"/>
            <p:nvPr/>
          </p:nvSpPr>
          <p:spPr>
            <a:xfrm>
              <a:off x="0" y="-57150"/>
              <a:ext cx="2191295" cy="471024"/>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15020109" y="2605709"/>
            <a:ext cx="5077990" cy="5077990"/>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95AC6">
                    <a:alpha val="4500"/>
                  </a:srgbClr>
                </a:gs>
                <a:gs pos="100000">
                  <a:srgbClr val="5540FF">
                    <a:alpha val="100000"/>
                  </a:srgbClr>
                </a:gs>
              </a:gsLst>
              <a:lin ang="0"/>
            </a:gradFill>
          </p:spPr>
        </p:sp>
        <p:sp>
          <p:nvSpPr>
            <p:cNvPr name="TextBox 8" id="8"/>
            <p:cNvSpPr txBox="true"/>
            <p:nvPr/>
          </p:nvSpPr>
          <p:spPr>
            <a:xfrm>
              <a:off x="76200" y="19050"/>
              <a:ext cx="660400" cy="717550"/>
            </a:xfrm>
            <a:prstGeom prst="rect">
              <a:avLst/>
            </a:prstGeom>
          </p:spPr>
          <p:txBody>
            <a:bodyPr anchor="ctr" rtlCol="false" tIns="50800" lIns="50800" bIns="50800" rIns="50800"/>
            <a:lstStyle/>
            <a:p>
              <a:pPr algn="ctr">
                <a:lnSpc>
                  <a:spcPts val="2659"/>
                </a:lnSpc>
              </a:pPr>
            </a:p>
          </p:txBody>
        </p:sp>
      </p:grpSp>
      <p:sp>
        <p:nvSpPr>
          <p:cNvPr name="Freeform 9" id="9"/>
          <p:cNvSpPr/>
          <p:nvPr/>
        </p:nvSpPr>
        <p:spPr>
          <a:xfrm flipH="false" flipV="false" rot="0">
            <a:off x="2289811" y="2986642"/>
            <a:ext cx="13708378" cy="5928873"/>
          </a:xfrm>
          <a:custGeom>
            <a:avLst/>
            <a:gdLst/>
            <a:ahLst/>
            <a:cxnLst/>
            <a:rect r="r" b="b" t="t" l="l"/>
            <a:pathLst>
              <a:path h="5928873" w="13708378">
                <a:moveTo>
                  <a:pt x="0" y="0"/>
                </a:moveTo>
                <a:lnTo>
                  <a:pt x="13708378" y="0"/>
                </a:lnTo>
                <a:lnTo>
                  <a:pt x="13708378" y="5928874"/>
                </a:lnTo>
                <a:lnTo>
                  <a:pt x="0" y="5928874"/>
                </a:lnTo>
                <a:lnTo>
                  <a:pt x="0" y="0"/>
                </a:lnTo>
                <a:close/>
              </a:path>
            </a:pathLst>
          </a:custGeom>
          <a:blipFill>
            <a:blip r:embed="rId4"/>
            <a:stretch>
              <a:fillRect l="0" t="0" r="0" b="0"/>
            </a:stretch>
          </a:blipFill>
        </p:spPr>
      </p:sp>
      <p:sp>
        <p:nvSpPr>
          <p:cNvPr name="TextBox 10" id="10"/>
          <p:cNvSpPr txBox="true"/>
          <p:nvPr/>
        </p:nvSpPr>
        <p:spPr>
          <a:xfrm rot="0">
            <a:off x="590724" y="1262679"/>
            <a:ext cx="11924031" cy="907038"/>
          </a:xfrm>
          <a:prstGeom prst="rect">
            <a:avLst/>
          </a:prstGeom>
        </p:spPr>
        <p:txBody>
          <a:bodyPr anchor="t" rtlCol="false" tIns="0" lIns="0" bIns="0" rIns="0">
            <a:spAutoFit/>
          </a:bodyPr>
          <a:lstStyle/>
          <a:p>
            <a:pPr algn="l">
              <a:lnSpc>
                <a:spcPts val="6868"/>
              </a:lnSpc>
            </a:pPr>
            <a:r>
              <a:rPr lang="en-US" sz="6800">
                <a:solidFill>
                  <a:srgbClr val="FFFFFF"/>
                </a:solidFill>
                <a:latin typeface="Anton"/>
                <a:ea typeface="Anton"/>
                <a:cs typeface="Anton"/>
                <a:sym typeface="Anton"/>
              </a:rPr>
              <a:t>MAP</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85ABFF">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733017" y="2427284"/>
            <a:ext cx="5077990" cy="5077990"/>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95AC6">
                    <a:alpha val="4500"/>
                  </a:srgbClr>
                </a:gs>
                <a:gs pos="100000">
                  <a:srgbClr val="5540FF">
                    <a:alpha val="100000"/>
                  </a:srgbClr>
                </a:gs>
              </a:gsLst>
              <a:lin ang="0"/>
            </a:gradFill>
          </p:spPr>
        </p:sp>
        <p:sp>
          <p:nvSpPr>
            <p:cNvPr name="TextBox 4" id="4"/>
            <p:cNvSpPr txBox="true"/>
            <p:nvPr/>
          </p:nvSpPr>
          <p:spPr>
            <a:xfrm>
              <a:off x="76200" y="19050"/>
              <a:ext cx="660400" cy="71755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6138572" y="1605667"/>
            <a:ext cx="2147544" cy="2147544"/>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95AC6">
                    <a:alpha val="4500"/>
                  </a:srgbClr>
                </a:gs>
                <a:gs pos="100000">
                  <a:srgbClr val="5540FF">
                    <a:alpha val="100000"/>
                  </a:srgbClr>
                </a:gs>
              </a:gsLst>
              <a:lin ang="0"/>
            </a:gradFill>
          </p:spPr>
        </p:sp>
        <p:sp>
          <p:nvSpPr>
            <p:cNvPr name="TextBox 7" id="7"/>
            <p:cNvSpPr txBox="true"/>
            <p:nvPr/>
          </p:nvSpPr>
          <p:spPr>
            <a:xfrm>
              <a:off x="76200" y="19050"/>
              <a:ext cx="660400" cy="717550"/>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7073247" y="1884691"/>
            <a:ext cx="481391" cy="484918"/>
          </a:xfrm>
          <a:custGeom>
            <a:avLst/>
            <a:gdLst/>
            <a:ahLst/>
            <a:cxnLst/>
            <a:rect r="r" b="b" t="t" l="l"/>
            <a:pathLst>
              <a:path h="484918" w="481391">
                <a:moveTo>
                  <a:pt x="0" y="0"/>
                </a:moveTo>
                <a:lnTo>
                  <a:pt x="481391" y="0"/>
                </a:lnTo>
                <a:lnTo>
                  <a:pt x="481391" y="484917"/>
                </a:lnTo>
                <a:lnTo>
                  <a:pt x="0" y="48491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9" id="9"/>
          <p:cNvSpPr txBox="true"/>
          <p:nvPr/>
        </p:nvSpPr>
        <p:spPr>
          <a:xfrm rot="0">
            <a:off x="6679217" y="3610452"/>
            <a:ext cx="8592580" cy="2435429"/>
          </a:xfrm>
          <a:prstGeom prst="rect">
            <a:avLst/>
          </a:prstGeom>
        </p:spPr>
        <p:txBody>
          <a:bodyPr anchor="t" rtlCol="false" tIns="0" lIns="0" bIns="0" rIns="0">
            <a:spAutoFit/>
          </a:bodyPr>
          <a:lstStyle/>
          <a:p>
            <a:pPr algn="l">
              <a:lnSpc>
                <a:spcPts val="19929"/>
              </a:lnSpc>
              <a:spcBef>
                <a:spcPct val="0"/>
              </a:spcBef>
            </a:pPr>
            <a:r>
              <a:rPr lang="en-US" sz="14235">
                <a:solidFill>
                  <a:srgbClr val="3428BA"/>
                </a:solidFill>
                <a:latin typeface="Anton"/>
                <a:ea typeface="Anton"/>
                <a:cs typeface="Anton"/>
                <a:sym typeface="Anton"/>
              </a:rPr>
              <a:t>THANK YOU!</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85ABFF">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1898347" y="5027551"/>
            <a:ext cx="22247141" cy="2484135"/>
            <a:chOff x="0" y="0"/>
            <a:chExt cx="5302669" cy="592101"/>
          </a:xfrm>
        </p:grpSpPr>
        <p:sp>
          <p:nvSpPr>
            <p:cNvPr name="Freeform 3" id="3"/>
            <p:cNvSpPr/>
            <p:nvPr/>
          </p:nvSpPr>
          <p:spPr>
            <a:xfrm flipH="false" flipV="false" rot="0">
              <a:off x="0" y="0"/>
              <a:ext cx="5302669" cy="592101"/>
            </a:xfrm>
            <a:custGeom>
              <a:avLst/>
              <a:gdLst/>
              <a:ahLst/>
              <a:cxnLst/>
              <a:rect r="r" b="b" t="t" l="l"/>
              <a:pathLst>
                <a:path h="592101" w="5302669">
                  <a:moveTo>
                    <a:pt x="0" y="0"/>
                  </a:moveTo>
                  <a:lnTo>
                    <a:pt x="5302669" y="0"/>
                  </a:lnTo>
                  <a:lnTo>
                    <a:pt x="5302669" y="592101"/>
                  </a:lnTo>
                  <a:lnTo>
                    <a:pt x="0" y="592101"/>
                  </a:lnTo>
                  <a:close/>
                </a:path>
              </a:pathLst>
            </a:custGeom>
            <a:gradFill rotWithShape="true">
              <a:gsLst>
                <a:gs pos="0">
                  <a:srgbClr val="3428BA">
                    <a:alpha val="100000"/>
                  </a:srgbClr>
                </a:gs>
                <a:gs pos="100000">
                  <a:srgbClr val="5FA2DB">
                    <a:alpha val="100000"/>
                  </a:srgbClr>
                </a:gs>
              </a:gsLst>
              <a:lin ang="0"/>
            </a:gradFill>
          </p:spPr>
        </p:sp>
        <p:sp>
          <p:nvSpPr>
            <p:cNvPr name="TextBox 4" id="4"/>
            <p:cNvSpPr txBox="true"/>
            <p:nvPr/>
          </p:nvSpPr>
          <p:spPr>
            <a:xfrm>
              <a:off x="0" y="-57150"/>
              <a:ext cx="5302669" cy="649251"/>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10834017" y="1913509"/>
            <a:ext cx="17871339" cy="17871339"/>
          </a:xfrm>
          <a:custGeom>
            <a:avLst/>
            <a:gdLst/>
            <a:ahLst/>
            <a:cxnLst/>
            <a:rect r="r" b="b" t="t" l="l"/>
            <a:pathLst>
              <a:path h="17871339" w="17871339">
                <a:moveTo>
                  <a:pt x="0" y="0"/>
                </a:moveTo>
                <a:lnTo>
                  <a:pt x="17871339" y="0"/>
                </a:lnTo>
                <a:lnTo>
                  <a:pt x="17871339" y="17871339"/>
                </a:lnTo>
                <a:lnTo>
                  <a:pt x="0" y="17871339"/>
                </a:lnTo>
                <a:lnTo>
                  <a:pt x="0" y="0"/>
                </a:lnTo>
                <a:close/>
              </a:path>
            </a:pathLst>
          </a:custGeom>
          <a:blipFill>
            <a:blip r:embed="rId2">
              <a:alphaModFix amt="32999"/>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1164906" y="4396438"/>
            <a:ext cx="3527981" cy="3527981"/>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4"/>
              <a:stretch>
                <a:fillRect l="-21346" t="0" r="-10206" b="-5735"/>
              </a:stretch>
            </a:blipFill>
          </p:spPr>
        </p:sp>
      </p:grpSp>
      <p:sp>
        <p:nvSpPr>
          <p:cNvPr name="TextBox 8" id="8"/>
          <p:cNvSpPr txBox="true"/>
          <p:nvPr/>
        </p:nvSpPr>
        <p:spPr>
          <a:xfrm rot="0">
            <a:off x="4310818" y="2100618"/>
            <a:ext cx="9666363" cy="1437004"/>
          </a:xfrm>
          <a:prstGeom prst="rect">
            <a:avLst/>
          </a:prstGeom>
        </p:spPr>
        <p:txBody>
          <a:bodyPr anchor="t" rtlCol="false" tIns="0" lIns="0" bIns="0" rIns="0">
            <a:spAutoFit/>
          </a:bodyPr>
          <a:lstStyle/>
          <a:p>
            <a:pPr algn="ctr">
              <a:lnSpc>
                <a:spcPts val="11747"/>
              </a:lnSpc>
              <a:spcBef>
                <a:spcPct val="0"/>
              </a:spcBef>
            </a:pPr>
            <a:r>
              <a:rPr lang="en-US" sz="8391">
                <a:solidFill>
                  <a:srgbClr val="3428BA"/>
                </a:solidFill>
                <a:latin typeface="Anton"/>
                <a:ea typeface="Anton"/>
                <a:cs typeface="Anton"/>
                <a:sym typeface="Anton"/>
              </a:rPr>
              <a:t>VERY DEMURE’S TEAM</a:t>
            </a:r>
          </a:p>
        </p:txBody>
      </p:sp>
      <p:sp>
        <p:nvSpPr>
          <p:cNvPr name="TextBox 9" id="9"/>
          <p:cNvSpPr txBox="true"/>
          <p:nvPr/>
        </p:nvSpPr>
        <p:spPr>
          <a:xfrm rot="0">
            <a:off x="637765" y="8716560"/>
            <a:ext cx="4582265" cy="773051"/>
          </a:xfrm>
          <a:prstGeom prst="rect">
            <a:avLst/>
          </a:prstGeom>
        </p:spPr>
        <p:txBody>
          <a:bodyPr anchor="t" rtlCol="false" tIns="0" lIns="0" bIns="0" rIns="0">
            <a:spAutoFit/>
          </a:bodyPr>
          <a:lstStyle/>
          <a:p>
            <a:pPr algn="ctr">
              <a:lnSpc>
                <a:spcPts val="3065"/>
              </a:lnSpc>
            </a:pPr>
            <a:r>
              <a:rPr lang="en-US" sz="2189">
                <a:solidFill>
                  <a:srgbClr val="000000"/>
                </a:solidFill>
                <a:latin typeface="Poppins"/>
                <a:ea typeface="Poppins"/>
                <a:cs typeface="Poppins"/>
                <a:sym typeface="Poppins"/>
              </a:rPr>
              <a:t>Panatchakorn Tirachuli</a:t>
            </a:r>
          </a:p>
          <a:p>
            <a:pPr algn="ctr">
              <a:lnSpc>
                <a:spcPts val="3065"/>
              </a:lnSpc>
              <a:spcBef>
                <a:spcPct val="0"/>
              </a:spcBef>
            </a:pPr>
            <a:r>
              <a:rPr lang="en-US" sz="2189">
                <a:solidFill>
                  <a:srgbClr val="000000"/>
                </a:solidFill>
                <a:latin typeface="Poppins"/>
                <a:ea typeface="Poppins"/>
                <a:cs typeface="Poppins"/>
                <a:sym typeface="Poppins"/>
              </a:rPr>
              <a:t>6638145521</a:t>
            </a:r>
          </a:p>
        </p:txBody>
      </p:sp>
      <p:sp>
        <p:nvSpPr>
          <p:cNvPr name="TextBox 10" id="10"/>
          <p:cNvSpPr txBox="true"/>
          <p:nvPr/>
        </p:nvSpPr>
        <p:spPr>
          <a:xfrm rot="0">
            <a:off x="4561735" y="8716560"/>
            <a:ext cx="4582265" cy="773051"/>
          </a:xfrm>
          <a:prstGeom prst="rect">
            <a:avLst/>
          </a:prstGeom>
        </p:spPr>
        <p:txBody>
          <a:bodyPr anchor="t" rtlCol="false" tIns="0" lIns="0" bIns="0" rIns="0">
            <a:spAutoFit/>
          </a:bodyPr>
          <a:lstStyle/>
          <a:p>
            <a:pPr algn="ctr">
              <a:lnSpc>
                <a:spcPts val="3065"/>
              </a:lnSpc>
            </a:pPr>
            <a:r>
              <a:rPr lang="en-US" sz="2189">
                <a:solidFill>
                  <a:srgbClr val="000000"/>
                </a:solidFill>
                <a:latin typeface="Poppins"/>
                <a:ea typeface="Poppins"/>
                <a:cs typeface="Poppins"/>
                <a:sym typeface="Poppins"/>
              </a:rPr>
              <a:t>Pimmada Aphiwetsa</a:t>
            </a:r>
          </a:p>
          <a:p>
            <a:pPr algn="ctr">
              <a:lnSpc>
                <a:spcPts val="3065"/>
              </a:lnSpc>
              <a:spcBef>
                <a:spcPct val="0"/>
              </a:spcBef>
            </a:pPr>
            <a:r>
              <a:rPr lang="en-US" sz="2189">
                <a:solidFill>
                  <a:srgbClr val="000000"/>
                </a:solidFill>
                <a:latin typeface="Poppins"/>
                <a:ea typeface="Poppins"/>
                <a:cs typeface="Poppins"/>
                <a:sym typeface="Poppins"/>
              </a:rPr>
              <a:t>6638166721</a:t>
            </a:r>
          </a:p>
        </p:txBody>
      </p:sp>
      <p:sp>
        <p:nvSpPr>
          <p:cNvPr name="TextBox 11" id="11"/>
          <p:cNvSpPr txBox="true"/>
          <p:nvPr/>
        </p:nvSpPr>
        <p:spPr>
          <a:xfrm rot="0">
            <a:off x="8436579" y="8716560"/>
            <a:ext cx="4582265" cy="773051"/>
          </a:xfrm>
          <a:prstGeom prst="rect">
            <a:avLst/>
          </a:prstGeom>
        </p:spPr>
        <p:txBody>
          <a:bodyPr anchor="t" rtlCol="false" tIns="0" lIns="0" bIns="0" rIns="0">
            <a:spAutoFit/>
          </a:bodyPr>
          <a:lstStyle/>
          <a:p>
            <a:pPr algn="ctr">
              <a:lnSpc>
                <a:spcPts val="3065"/>
              </a:lnSpc>
            </a:pPr>
            <a:r>
              <a:rPr lang="en-US" sz="2189">
                <a:solidFill>
                  <a:srgbClr val="000000"/>
                </a:solidFill>
                <a:latin typeface="Poppins"/>
                <a:ea typeface="Poppins"/>
                <a:cs typeface="Poppins"/>
                <a:sym typeface="Poppins"/>
              </a:rPr>
              <a:t>Sunatcha Kulaputana</a:t>
            </a:r>
          </a:p>
          <a:p>
            <a:pPr algn="ctr">
              <a:lnSpc>
                <a:spcPts val="3065"/>
              </a:lnSpc>
              <a:spcBef>
                <a:spcPct val="0"/>
              </a:spcBef>
            </a:pPr>
            <a:r>
              <a:rPr lang="en-US" sz="2189">
                <a:solidFill>
                  <a:srgbClr val="000000"/>
                </a:solidFill>
                <a:latin typeface="Poppins"/>
                <a:ea typeface="Poppins"/>
                <a:cs typeface="Poppins"/>
                <a:sym typeface="Poppins"/>
              </a:rPr>
              <a:t>6638252021</a:t>
            </a:r>
          </a:p>
        </p:txBody>
      </p:sp>
      <p:sp>
        <p:nvSpPr>
          <p:cNvPr name="TextBox 12" id="12"/>
          <p:cNvSpPr txBox="true"/>
          <p:nvPr/>
        </p:nvSpPr>
        <p:spPr>
          <a:xfrm rot="0">
            <a:off x="12307558" y="8716560"/>
            <a:ext cx="4582265" cy="773051"/>
          </a:xfrm>
          <a:prstGeom prst="rect">
            <a:avLst/>
          </a:prstGeom>
        </p:spPr>
        <p:txBody>
          <a:bodyPr anchor="t" rtlCol="false" tIns="0" lIns="0" bIns="0" rIns="0">
            <a:spAutoFit/>
          </a:bodyPr>
          <a:lstStyle/>
          <a:p>
            <a:pPr algn="ctr">
              <a:lnSpc>
                <a:spcPts val="3065"/>
              </a:lnSpc>
            </a:pPr>
            <a:r>
              <a:rPr lang="en-US" sz="2189">
                <a:solidFill>
                  <a:srgbClr val="000000"/>
                </a:solidFill>
                <a:latin typeface="Poppins"/>
                <a:ea typeface="Poppins"/>
                <a:cs typeface="Poppins"/>
                <a:sym typeface="Poppins"/>
              </a:rPr>
              <a:t>Anunya Tangrungruangchai</a:t>
            </a:r>
          </a:p>
          <a:p>
            <a:pPr algn="ctr">
              <a:lnSpc>
                <a:spcPts val="3065"/>
              </a:lnSpc>
              <a:spcBef>
                <a:spcPct val="0"/>
              </a:spcBef>
            </a:pPr>
            <a:r>
              <a:rPr lang="en-US" sz="2189">
                <a:solidFill>
                  <a:srgbClr val="000000"/>
                </a:solidFill>
                <a:latin typeface="Poppins"/>
                <a:ea typeface="Poppins"/>
                <a:cs typeface="Poppins"/>
                <a:sym typeface="Poppins"/>
              </a:rPr>
              <a:t>6638264521</a:t>
            </a:r>
          </a:p>
        </p:txBody>
      </p:sp>
      <p:grpSp>
        <p:nvGrpSpPr>
          <p:cNvPr name="Group 13" id="13"/>
          <p:cNvGrpSpPr/>
          <p:nvPr/>
        </p:nvGrpSpPr>
        <p:grpSpPr>
          <a:xfrm rot="0">
            <a:off x="12834700" y="4505628"/>
            <a:ext cx="3527981" cy="3527981"/>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5"/>
              <a:stretch>
                <a:fillRect l="-632" t="0" r="-632" b="0"/>
              </a:stretch>
            </a:blipFill>
          </p:spPr>
        </p:sp>
      </p:grpSp>
      <p:grpSp>
        <p:nvGrpSpPr>
          <p:cNvPr name="Group 15" id="15"/>
          <p:cNvGrpSpPr/>
          <p:nvPr/>
        </p:nvGrpSpPr>
        <p:grpSpPr>
          <a:xfrm rot="0">
            <a:off x="8963721" y="4396438"/>
            <a:ext cx="3527981" cy="3527981"/>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6"/>
              <a:stretch>
                <a:fillRect l="-755" t="0" r="0" b="0"/>
              </a:stretch>
            </a:blipFill>
          </p:spPr>
        </p:sp>
      </p:grpSp>
      <p:grpSp>
        <p:nvGrpSpPr>
          <p:cNvPr name="Group 17" id="17"/>
          <p:cNvGrpSpPr/>
          <p:nvPr/>
        </p:nvGrpSpPr>
        <p:grpSpPr>
          <a:xfrm rot="0">
            <a:off x="5064314" y="4396438"/>
            <a:ext cx="3527981" cy="3527981"/>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7"/>
              <a:stretch>
                <a:fillRect l="-6899" t="0" r="-6899" b="0"/>
              </a:stretch>
            </a:blipFill>
          </p:spPr>
        </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85ABFF">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3645230" y="291353"/>
            <a:ext cx="17871339" cy="17871339"/>
          </a:xfrm>
          <a:custGeom>
            <a:avLst/>
            <a:gdLst/>
            <a:ahLst/>
            <a:cxnLst/>
            <a:rect r="r" b="b" t="t" l="l"/>
            <a:pathLst>
              <a:path h="17871339" w="17871339">
                <a:moveTo>
                  <a:pt x="0" y="0"/>
                </a:moveTo>
                <a:lnTo>
                  <a:pt x="17871339" y="0"/>
                </a:lnTo>
                <a:lnTo>
                  <a:pt x="17871339" y="17871339"/>
                </a:lnTo>
                <a:lnTo>
                  <a:pt x="0" y="17871339"/>
                </a:lnTo>
                <a:lnTo>
                  <a:pt x="0" y="0"/>
                </a:lnTo>
                <a:close/>
              </a:path>
            </a:pathLst>
          </a:custGeom>
          <a:blipFill>
            <a:blip r:embed="rId2">
              <a:alphaModFix amt="32999"/>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804184" y="3357576"/>
            <a:ext cx="4247320" cy="1028750"/>
            <a:chOff x="0" y="0"/>
            <a:chExt cx="812800" cy="196870"/>
          </a:xfrm>
        </p:grpSpPr>
        <p:sp>
          <p:nvSpPr>
            <p:cNvPr name="Freeform 4" id="4"/>
            <p:cNvSpPr/>
            <p:nvPr/>
          </p:nvSpPr>
          <p:spPr>
            <a:xfrm flipH="false" flipV="false" rot="0">
              <a:off x="0" y="0"/>
              <a:ext cx="812800" cy="196870"/>
            </a:xfrm>
            <a:custGeom>
              <a:avLst/>
              <a:gdLst/>
              <a:ahLst/>
              <a:cxnLst/>
              <a:rect r="r" b="b" t="t" l="l"/>
              <a:pathLst>
                <a:path h="196870" w="812800">
                  <a:moveTo>
                    <a:pt x="98435" y="0"/>
                  </a:moveTo>
                  <a:lnTo>
                    <a:pt x="714365" y="0"/>
                  </a:lnTo>
                  <a:cubicBezTo>
                    <a:pt x="768729" y="0"/>
                    <a:pt x="812800" y="44071"/>
                    <a:pt x="812800" y="98435"/>
                  </a:cubicBezTo>
                  <a:lnTo>
                    <a:pt x="812800" y="98435"/>
                  </a:lnTo>
                  <a:cubicBezTo>
                    <a:pt x="812800" y="124541"/>
                    <a:pt x="802429" y="149579"/>
                    <a:pt x="783969" y="168039"/>
                  </a:cubicBezTo>
                  <a:cubicBezTo>
                    <a:pt x="765509" y="186499"/>
                    <a:pt x="740472" y="196870"/>
                    <a:pt x="714365" y="196870"/>
                  </a:cubicBezTo>
                  <a:lnTo>
                    <a:pt x="98435" y="196870"/>
                  </a:lnTo>
                  <a:cubicBezTo>
                    <a:pt x="44071" y="196870"/>
                    <a:pt x="0" y="152799"/>
                    <a:pt x="0" y="98435"/>
                  </a:cubicBezTo>
                  <a:lnTo>
                    <a:pt x="0" y="98435"/>
                  </a:lnTo>
                  <a:cubicBezTo>
                    <a:pt x="0" y="44071"/>
                    <a:pt x="44071" y="0"/>
                    <a:pt x="98435" y="0"/>
                  </a:cubicBezTo>
                  <a:close/>
                </a:path>
              </a:pathLst>
            </a:custGeom>
            <a:gradFill rotWithShape="true">
              <a:gsLst>
                <a:gs pos="0">
                  <a:srgbClr val="3428BA">
                    <a:alpha val="100000"/>
                  </a:srgbClr>
                </a:gs>
                <a:gs pos="100000">
                  <a:srgbClr val="5FA2DB">
                    <a:alpha val="100000"/>
                  </a:srgbClr>
                </a:gs>
              </a:gsLst>
              <a:lin ang="0"/>
            </a:gradFill>
          </p:spPr>
        </p:sp>
        <p:sp>
          <p:nvSpPr>
            <p:cNvPr name="TextBox 5" id="5"/>
            <p:cNvSpPr txBox="true"/>
            <p:nvPr/>
          </p:nvSpPr>
          <p:spPr>
            <a:xfrm>
              <a:off x="0" y="-85725"/>
              <a:ext cx="812800" cy="282595"/>
            </a:xfrm>
            <a:prstGeom prst="rect">
              <a:avLst/>
            </a:prstGeom>
          </p:spPr>
          <p:txBody>
            <a:bodyPr anchor="ctr" rtlCol="false" tIns="50800" lIns="50800" bIns="50800" rIns="50800"/>
            <a:lstStyle/>
            <a:p>
              <a:pPr algn="ctr">
                <a:lnSpc>
                  <a:spcPts val="3919"/>
                </a:lnSpc>
              </a:pPr>
              <a:r>
                <a:rPr lang="en-US" b="true" sz="2799">
                  <a:solidFill>
                    <a:srgbClr val="FFFFFF"/>
                  </a:solidFill>
                  <a:latin typeface="Poppins Bold"/>
                  <a:ea typeface="Poppins Bold"/>
                  <a:cs typeface="Poppins Bold"/>
                  <a:sym typeface="Poppins Bold"/>
                </a:rPr>
                <a:t>DATA Module</a:t>
              </a:r>
            </a:p>
          </p:txBody>
        </p:sp>
      </p:grpSp>
      <p:grpSp>
        <p:nvGrpSpPr>
          <p:cNvPr name="Group 6" id="6"/>
          <p:cNvGrpSpPr/>
          <p:nvPr/>
        </p:nvGrpSpPr>
        <p:grpSpPr>
          <a:xfrm rot="0">
            <a:off x="6872223" y="3357576"/>
            <a:ext cx="4247320" cy="1077368"/>
            <a:chOff x="0" y="0"/>
            <a:chExt cx="812800" cy="206173"/>
          </a:xfrm>
        </p:grpSpPr>
        <p:sp>
          <p:nvSpPr>
            <p:cNvPr name="Freeform 7" id="7"/>
            <p:cNvSpPr/>
            <p:nvPr/>
          </p:nvSpPr>
          <p:spPr>
            <a:xfrm flipH="false" flipV="false" rot="0">
              <a:off x="0" y="0"/>
              <a:ext cx="812800" cy="206173"/>
            </a:xfrm>
            <a:custGeom>
              <a:avLst/>
              <a:gdLst/>
              <a:ahLst/>
              <a:cxnLst/>
              <a:rect r="r" b="b" t="t" l="l"/>
              <a:pathLst>
                <a:path h="206173" w="812800">
                  <a:moveTo>
                    <a:pt x="103087" y="0"/>
                  </a:moveTo>
                  <a:lnTo>
                    <a:pt x="709713" y="0"/>
                  </a:lnTo>
                  <a:cubicBezTo>
                    <a:pt x="737054" y="0"/>
                    <a:pt x="763274" y="10861"/>
                    <a:pt x="782607" y="30193"/>
                  </a:cubicBezTo>
                  <a:cubicBezTo>
                    <a:pt x="801939" y="49526"/>
                    <a:pt x="812800" y="75746"/>
                    <a:pt x="812800" y="103087"/>
                  </a:cubicBezTo>
                  <a:lnTo>
                    <a:pt x="812800" y="103087"/>
                  </a:lnTo>
                  <a:cubicBezTo>
                    <a:pt x="812800" y="160020"/>
                    <a:pt x="766647" y="206173"/>
                    <a:pt x="709713" y="206173"/>
                  </a:cubicBezTo>
                  <a:lnTo>
                    <a:pt x="103087" y="206173"/>
                  </a:lnTo>
                  <a:cubicBezTo>
                    <a:pt x="75746" y="206173"/>
                    <a:pt x="49526" y="195313"/>
                    <a:pt x="30193" y="175980"/>
                  </a:cubicBezTo>
                  <a:cubicBezTo>
                    <a:pt x="10861" y="156648"/>
                    <a:pt x="0" y="130427"/>
                    <a:pt x="0" y="103087"/>
                  </a:cubicBezTo>
                  <a:lnTo>
                    <a:pt x="0" y="103087"/>
                  </a:lnTo>
                  <a:cubicBezTo>
                    <a:pt x="0" y="75746"/>
                    <a:pt x="10861" y="49526"/>
                    <a:pt x="30193" y="30193"/>
                  </a:cubicBezTo>
                  <a:cubicBezTo>
                    <a:pt x="49526" y="10861"/>
                    <a:pt x="75746" y="0"/>
                    <a:pt x="103087" y="0"/>
                  </a:cubicBezTo>
                  <a:close/>
                </a:path>
              </a:pathLst>
            </a:custGeom>
            <a:gradFill rotWithShape="true">
              <a:gsLst>
                <a:gs pos="0">
                  <a:srgbClr val="3428BA">
                    <a:alpha val="100000"/>
                  </a:srgbClr>
                </a:gs>
                <a:gs pos="100000">
                  <a:srgbClr val="5FA2DB">
                    <a:alpha val="100000"/>
                  </a:srgbClr>
                </a:gs>
              </a:gsLst>
              <a:lin ang="0"/>
            </a:gradFill>
          </p:spPr>
        </p:sp>
        <p:sp>
          <p:nvSpPr>
            <p:cNvPr name="TextBox 8" id="8"/>
            <p:cNvSpPr txBox="true"/>
            <p:nvPr/>
          </p:nvSpPr>
          <p:spPr>
            <a:xfrm>
              <a:off x="0" y="-85725"/>
              <a:ext cx="812800" cy="291898"/>
            </a:xfrm>
            <a:prstGeom prst="rect">
              <a:avLst/>
            </a:prstGeom>
          </p:spPr>
          <p:txBody>
            <a:bodyPr anchor="ctr" rtlCol="false" tIns="50800" lIns="50800" bIns="50800" rIns="50800"/>
            <a:lstStyle/>
            <a:p>
              <a:pPr algn="ctr">
                <a:lnSpc>
                  <a:spcPts val="3919"/>
                </a:lnSpc>
              </a:pPr>
              <a:r>
                <a:rPr lang="en-US" b="true" sz="2799">
                  <a:solidFill>
                    <a:srgbClr val="FFFFFF"/>
                  </a:solidFill>
                  <a:latin typeface="Poppins Bold"/>
                  <a:ea typeface="Poppins Bold"/>
                  <a:cs typeface="Poppins Bold"/>
                  <a:sym typeface="Poppins Bold"/>
                </a:rPr>
                <a:t>AI Module</a:t>
              </a:r>
            </a:p>
          </p:txBody>
        </p:sp>
      </p:grpSp>
      <p:grpSp>
        <p:nvGrpSpPr>
          <p:cNvPr name="Group 9" id="9"/>
          <p:cNvGrpSpPr/>
          <p:nvPr/>
        </p:nvGrpSpPr>
        <p:grpSpPr>
          <a:xfrm rot="0">
            <a:off x="11940263" y="3357576"/>
            <a:ext cx="4247320" cy="1077368"/>
            <a:chOff x="0" y="0"/>
            <a:chExt cx="812800" cy="206173"/>
          </a:xfrm>
        </p:grpSpPr>
        <p:sp>
          <p:nvSpPr>
            <p:cNvPr name="Freeform 10" id="10"/>
            <p:cNvSpPr/>
            <p:nvPr/>
          </p:nvSpPr>
          <p:spPr>
            <a:xfrm flipH="false" flipV="false" rot="0">
              <a:off x="0" y="0"/>
              <a:ext cx="812800" cy="206173"/>
            </a:xfrm>
            <a:custGeom>
              <a:avLst/>
              <a:gdLst/>
              <a:ahLst/>
              <a:cxnLst/>
              <a:rect r="r" b="b" t="t" l="l"/>
              <a:pathLst>
                <a:path h="206173" w="812800">
                  <a:moveTo>
                    <a:pt x="103087" y="0"/>
                  </a:moveTo>
                  <a:lnTo>
                    <a:pt x="709713" y="0"/>
                  </a:lnTo>
                  <a:cubicBezTo>
                    <a:pt x="737054" y="0"/>
                    <a:pt x="763274" y="10861"/>
                    <a:pt x="782607" y="30193"/>
                  </a:cubicBezTo>
                  <a:cubicBezTo>
                    <a:pt x="801939" y="49526"/>
                    <a:pt x="812800" y="75746"/>
                    <a:pt x="812800" y="103087"/>
                  </a:cubicBezTo>
                  <a:lnTo>
                    <a:pt x="812800" y="103087"/>
                  </a:lnTo>
                  <a:cubicBezTo>
                    <a:pt x="812800" y="160020"/>
                    <a:pt x="766647" y="206173"/>
                    <a:pt x="709713" y="206173"/>
                  </a:cubicBezTo>
                  <a:lnTo>
                    <a:pt x="103087" y="206173"/>
                  </a:lnTo>
                  <a:cubicBezTo>
                    <a:pt x="75746" y="206173"/>
                    <a:pt x="49526" y="195313"/>
                    <a:pt x="30193" y="175980"/>
                  </a:cubicBezTo>
                  <a:cubicBezTo>
                    <a:pt x="10861" y="156648"/>
                    <a:pt x="0" y="130427"/>
                    <a:pt x="0" y="103087"/>
                  </a:cubicBezTo>
                  <a:lnTo>
                    <a:pt x="0" y="103087"/>
                  </a:lnTo>
                  <a:cubicBezTo>
                    <a:pt x="0" y="75746"/>
                    <a:pt x="10861" y="49526"/>
                    <a:pt x="30193" y="30193"/>
                  </a:cubicBezTo>
                  <a:cubicBezTo>
                    <a:pt x="49526" y="10861"/>
                    <a:pt x="75746" y="0"/>
                    <a:pt x="103087" y="0"/>
                  </a:cubicBezTo>
                  <a:close/>
                </a:path>
              </a:pathLst>
            </a:custGeom>
            <a:gradFill rotWithShape="true">
              <a:gsLst>
                <a:gs pos="0">
                  <a:srgbClr val="3428BA">
                    <a:alpha val="100000"/>
                  </a:srgbClr>
                </a:gs>
                <a:gs pos="100000">
                  <a:srgbClr val="5FA2DB">
                    <a:alpha val="100000"/>
                  </a:srgbClr>
                </a:gs>
              </a:gsLst>
              <a:lin ang="0"/>
            </a:gradFill>
          </p:spPr>
        </p:sp>
        <p:sp>
          <p:nvSpPr>
            <p:cNvPr name="TextBox 11" id="11"/>
            <p:cNvSpPr txBox="true"/>
            <p:nvPr/>
          </p:nvSpPr>
          <p:spPr>
            <a:xfrm>
              <a:off x="0" y="-85725"/>
              <a:ext cx="812800" cy="291898"/>
            </a:xfrm>
            <a:prstGeom prst="rect">
              <a:avLst/>
            </a:prstGeom>
          </p:spPr>
          <p:txBody>
            <a:bodyPr anchor="ctr" rtlCol="false" tIns="50800" lIns="50800" bIns="50800" rIns="50800"/>
            <a:lstStyle/>
            <a:p>
              <a:pPr algn="ctr">
                <a:lnSpc>
                  <a:spcPts val="3919"/>
                </a:lnSpc>
              </a:pPr>
              <a:r>
                <a:rPr lang="en-US" b="true" sz="2799">
                  <a:solidFill>
                    <a:srgbClr val="FFFFFF"/>
                  </a:solidFill>
                  <a:latin typeface="Poppins Bold"/>
                  <a:ea typeface="Poppins Bold"/>
                  <a:cs typeface="Poppins Bold"/>
                  <a:sym typeface="Poppins Bold"/>
                </a:rPr>
                <a:t>Visualization</a:t>
              </a:r>
            </a:p>
          </p:txBody>
        </p:sp>
      </p:grpSp>
      <p:sp>
        <p:nvSpPr>
          <p:cNvPr name="Freeform 12" id="12"/>
          <p:cNvSpPr/>
          <p:nvPr/>
        </p:nvSpPr>
        <p:spPr>
          <a:xfrm flipH="false" flipV="false" rot="0">
            <a:off x="2295210" y="4721085"/>
            <a:ext cx="2560807" cy="844831"/>
          </a:xfrm>
          <a:custGeom>
            <a:avLst/>
            <a:gdLst/>
            <a:ahLst/>
            <a:cxnLst/>
            <a:rect r="r" b="b" t="t" l="l"/>
            <a:pathLst>
              <a:path h="844831" w="2560807">
                <a:moveTo>
                  <a:pt x="0" y="0"/>
                </a:moveTo>
                <a:lnTo>
                  <a:pt x="2560807" y="0"/>
                </a:lnTo>
                <a:lnTo>
                  <a:pt x="2560807" y="844830"/>
                </a:lnTo>
                <a:lnTo>
                  <a:pt x="0" y="844830"/>
                </a:lnTo>
                <a:lnTo>
                  <a:pt x="0" y="0"/>
                </a:lnTo>
                <a:close/>
              </a:path>
            </a:pathLst>
          </a:custGeom>
          <a:blipFill>
            <a:blip r:embed="rId4"/>
            <a:stretch>
              <a:fillRect l="0" t="-4364" r="0" b="-69765"/>
            </a:stretch>
          </a:blipFill>
        </p:spPr>
      </p:sp>
      <p:sp>
        <p:nvSpPr>
          <p:cNvPr name="AutoShape 13" id="13"/>
          <p:cNvSpPr/>
          <p:nvPr/>
        </p:nvSpPr>
        <p:spPr>
          <a:xfrm>
            <a:off x="5018585" y="5354939"/>
            <a:ext cx="2576481" cy="6873"/>
          </a:xfrm>
          <a:prstGeom prst="line">
            <a:avLst/>
          </a:prstGeom>
          <a:ln cap="flat" w="57150">
            <a:solidFill>
              <a:srgbClr val="3428BA"/>
            </a:solidFill>
            <a:prstDash val="solid"/>
            <a:headEnd type="none" len="sm" w="sm"/>
            <a:tailEnd type="arrow" len="sm" w="med"/>
          </a:ln>
        </p:spPr>
      </p:sp>
      <p:sp>
        <p:nvSpPr>
          <p:cNvPr name="Freeform 14" id="14"/>
          <p:cNvSpPr/>
          <p:nvPr/>
        </p:nvSpPr>
        <p:spPr>
          <a:xfrm flipH="false" flipV="false" rot="0">
            <a:off x="2267847" y="6318390"/>
            <a:ext cx="2588171" cy="1205321"/>
          </a:xfrm>
          <a:custGeom>
            <a:avLst/>
            <a:gdLst/>
            <a:ahLst/>
            <a:cxnLst/>
            <a:rect r="r" b="b" t="t" l="l"/>
            <a:pathLst>
              <a:path h="1205321" w="2588171">
                <a:moveTo>
                  <a:pt x="0" y="0"/>
                </a:moveTo>
                <a:lnTo>
                  <a:pt x="2588170" y="0"/>
                </a:lnTo>
                <a:lnTo>
                  <a:pt x="2588170" y="1205322"/>
                </a:lnTo>
                <a:lnTo>
                  <a:pt x="0" y="1205322"/>
                </a:lnTo>
                <a:lnTo>
                  <a:pt x="0" y="0"/>
                </a:lnTo>
                <a:close/>
              </a:path>
            </a:pathLst>
          </a:custGeom>
          <a:blipFill>
            <a:blip r:embed="rId5"/>
            <a:stretch>
              <a:fillRect l="0" t="0" r="0" b="0"/>
            </a:stretch>
          </a:blipFill>
        </p:spPr>
      </p:sp>
      <p:sp>
        <p:nvSpPr>
          <p:cNvPr name="Freeform 15" id="15"/>
          <p:cNvSpPr/>
          <p:nvPr/>
        </p:nvSpPr>
        <p:spPr>
          <a:xfrm flipH="false" flipV="false" rot="0">
            <a:off x="2267847" y="7857087"/>
            <a:ext cx="2588171" cy="1164677"/>
          </a:xfrm>
          <a:custGeom>
            <a:avLst/>
            <a:gdLst/>
            <a:ahLst/>
            <a:cxnLst/>
            <a:rect r="r" b="b" t="t" l="l"/>
            <a:pathLst>
              <a:path h="1164677" w="2588171">
                <a:moveTo>
                  <a:pt x="0" y="0"/>
                </a:moveTo>
                <a:lnTo>
                  <a:pt x="2588170" y="0"/>
                </a:lnTo>
                <a:lnTo>
                  <a:pt x="2588170" y="1164677"/>
                </a:lnTo>
                <a:lnTo>
                  <a:pt x="0" y="1164677"/>
                </a:lnTo>
                <a:lnTo>
                  <a:pt x="0" y="0"/>
                </a:lnTo>
                <a:close/>
              </a:path>
            </a:pathLst>
          </a:custGeom>
          <a:blipFill>
            <a:blip r:embed="rId6"/>
            <a:stretch>
              <a:fillRect l="0" t="0" r="0" b="0"/>
            </a:stretch>
          </a:blipFill>
        </p:spPr>
      </p:sp>
      <p:sp>
        <p:nvSpPr>
          <p:cNvPr name="AutoShape 16" id="16"/>
          <p:cNvSpPr/>
          <p:nvPr/>
        </p:nvSpPr>
        <p:spPr>
          <a:xfrm flipV="true">
            <a:off x="5018757" y="6949626"/>
            <a:ext cx="558525" cy="0"/>
          </a:xfrm>
          <a:prstGeom prst="line">
            <a:avLst/>
          </a:prstGeom>
          <a:ln cap="flat" w="57150">
            <a:solidFill>
              <a:srgbClr val="3428BA"/>
            </a:solidFill>
            <a:prstDash val="solid"/>
            <a:headEnd type="none" len="sm" w="sm"/>
            <a:tailEnd type="none" len="sm" w="sm"/>
          </a:ln>
        </p:spPr>
      </p:sp>
      <p:sp>
        <p:nvSpPr>
          <p:cNvPr name="AutoShape 17" id="17"/>
          <p:cNvSpPr/>
          <p:nvPr/>
        </p:nvSpPr>
        <p:spPr>
          <a:xfrm flipV="true">
            <a:off x="5018757" y="8410850"/>
            <a:ext cx="558525" cy="0"/>
          </a:xfrm>
          <a:prstGeom prst="line">
            <a:avLst/>
          </a:prstGeom>
          <a:ln cap="flat" w="57150">
            <a:solidFill>
              <a:srgbClr val="3428BA"/>
            </a:solidFill>
            <a:prstDash val="solid"/>
            <a:headEnd type="none" len="sm" w="sm"/>
            <a:tailEnd type="none" len="sm" w="sm"/>
          </a:ln>
        </p:spPr>
      </p:sp>
      <p:sp>
        <p:nvSpPr>
          <p:cNvPr name="AutoShape 18" id="18"/>
          <p:cNvSpPr/>
          <p:nvPr/>
        </p:nvSpPr>
        <p:spPr>
          <a:xfrm flipV="true">
            <a:off x="5577282" y="6921051"/>
            <a:ext cx="0" cy="1518374"/>
          </a:xfrm>
          <a:prstGeom prst="line">
            <a:avLst/>
          </a:prstGeom>
          <a:ln cap="flat" w="57150">
            <a:solidFill>
              <a:srgbClr val="3428BA"/>
            </a:solidFill>
            <a:prstDash val="solid"/>
            <a:headEnd type="none" len="sm" w="sm"/>
            <a:tailEnd type="none" len="sm" w="sm"/>
          </a:ln>
        </p:spPr>
      </p:sp>
      <p:sp>
        <p:nvSpPr>
          <p:cNvPr name="AutoShape 19" id="19"/>
          <p:cNvSpPr/>
          <p:nvPr/>
        </p:nvSpPr>
        <p:spPr>
          <a:xfrm flipV="true">
            <a:off x="5577687" y="7885662"/>
            <a:ext cx="2017379" cy="0"/>
          </a:xfrm>
          <a:prstGeom prst="line">
            <a:avLst/>
          </a:prstGeom>
          <a:ln cap="flat" w="57150">
            <a:solidFill>
              <a:srgbClr val="3428BA"/>
            </a:solidFill>
            <a:prstDash val="solid"/>
            <a:headEnd type="none" len="sm" w="sm"/>
            <a:tailEnd type="arrow" len="sm" w="med"/>
          </a:ln>
        </p:spPr>
      </p:sp>
      <p:sp>
        <p:nvSpPr>
          <p:cNvPr name="AutoShape 20" id="20"/>
          <p:cNvSpPr/>
          <p:nvPr/>
        </p:nvSpPr>
        <p:spPr>
          <a:xfrm>
            <a:off x="9024458" y="5657589"/>
            <a:ext cx="0" cy="1458525"/>
          </a:xfrm>
          <a:prstGeom prst="line">
            <a:avLst/>
          </a:prstGeom>
          <a:ln cap="flat" w="57150">
            <a:solidFill>
              <a:srgbClr val="3428BA"/>
            </a:solidFill>
            <a:prstDash val="solid"/>
            <a:headEnd type="none" len="sm" w="sm"/>
            <a:tailEnd type="arrow" len="sm" w="med"/>
          </a:ln>
        </p:spPr>
      </p:sp>
      <p:sp>
        <p:nvSpPr>
          <p:cNvPr name="Freeform 21" id="21"/>
          <p:cNvSpPr/>
          <p:nvPr/>
        </p:nvSpPr>
        <p:spPr>
          <a:xfrm flipH="false" flipV="false" rot="0">
            <a:off x="12359207" y="4938399"/>
            <a:ext cx="3403540" cy="1778350"/>
          </a:xfrm>
          <a:custGeom>
            <a:avLst/>
            <a:gdLst/>
            <a:ahLst/>
            <a:cxnLst/>
            <a:rect r="r" b="b" t="t" l="l"/>
            <a:pathLst>
              <a:path h="1778350" w="3403540">
                <a:moveTo>
                  <a:pt x="0" y="0"/>
                </a:moveTo>
                <a:lnTo>
                  <a:pt x="3403540" y="0"/>
                </a:lnTo>
                <a:lnTo>
                  <a:pt x="3403540" y="1778349"/>
                </a:lnTo>
                <a:lnTo>
                  <a:pt x="0" y="1778349"/>
                </a:lnTo>
                <a:lnTo>
                  <a:pt x="0" y="0"/>
                </a:lnTo>
                <a:close/>
              </a:path>
            </a:pathLst>
          </a:custGeom>
          <a:blipFill>
            <a:blip r:embed="rId7"/>
            <a:stretch>
              <a:fillRect l="0" t="0" r="0" b="0"/>
            </a:stretch>
          </a:blipFill>
        </p:spPr>
      </p:sp>
      <p:sp>
        <p:nvSpPr>
          <p:cNvPr name="Freeform 22" id="22"/>
          <p:cNvSpPr/>
          <p:nvPr/>
        </p:nvSpPr>
        <p:spPr>
          <a:xfrm flipH="false" flipV="false" rot="0">
            <a:off x="12480086" y="6752549"/>
            <a:ext cx="3206656" cy="1070222"/>
          </a:xfrm>
          <a:custGeom>
            <a:avLst/>
            <a:gdLst/>
            <a:ahLst/>
            <a:cxnLst/>
            <a:rect r="r" b="b" t="t" l="l"/>
            <a:pathLst>
              <a:path h="1070222" w="3206656">
                <a:moveTo>
                  <a:pt x="0" y="0"/>
                </a:moveTo>
                <a:lnTo>
                  <a:pt x="3206657" y="0"/>
                </a:lnTo>
                <a:lnTo>
                  <a:pt x="3206657" y="1070222"/>
                </a:lnTo>
                <a:lnTo>
                  <a:pt x="0" y="1070222"/>
                </a:lnTo>
                <a:lnTo>
                  <a:pt x="0" y="0"/>
                </a:lnTo>
                <a:close/>
              </a:path>
            </a:pathLst>
          </a:custGeom>
          <a:blipFill>
            <a:blip r:embed="rId8"/>
            <a:stretch>
              <a:fillRect l="0" t="0" r="0" b="0"/>
            </a:stretch>
          </a:blipFill>
        </p:spPr>
      </p:sp>
      <p:sp>
        <p:nvSpPr>
          <p:cNvPr name="Freeform 23" id="23"/>
          <p:cNvSpPr/>
          <p:nvPr/>
        </p:nvSpPr>
        <p:spPr>
          <a:xfrm flipH="false" flipV="false" rot="0">
            <a:off x="12820384" y="7640673"/>
            <a:ext cx="2526060" cy="1263030"/>
          </a:xfrm>
          <a:custGeom>
            <a:avLst/>
            <a:gdLst/>
            <a:ahLst/>
            <a:cxnLst/>
            <a:rect r="r" b="b" t="t" l="l"/>
            <a:pathLst>
              <a:path h="1263030" w="2526060">
                <a:moveTo>
                  <a:pt x="0" y="0"/>
                </a:moveTo>
                <a:lnTo>
                  <a:pt x="2526061" y="0"/>
                </a:lnTo>
                <a:lnTo>
                  <a:pt x="2526061" y="1263031"/>
                </a:lnTo>
                <a:lnTo>
                  <a:pt x="0" y="1263031"/>
                </a:lnTo>
                <a:lnTo>
                  <a:pt x="0" y="0"/>
                </a:lnTo>
                <a:close/>
              </a:path>
            </a:pathLst>
          </a:custGeom>
          <a:blipFill>
            <a:blip r:embed="rId9"/>
            <a:stretch>
              <a:fillRect l="0" t="0" r="0" b="0"/>
            </a:stretch>
          </a:blipFill>
        </p:spPr>
      </p:sp>
      <p:sp>
        <p:nvSpPr>
          <p:cNvPr name="Freeform 24" id="24"/>
          <p:cNvSpPr/>
          <p:nvPr/>
        </p:nvSpPr>
        <p:spPr>
          <a:xfrm flipH="false" flipV="false" rot="0">
            <a:off x="10271542" y="5580124"/>
            <a:ext cx="1696002" cy="1199536"/>
          </a:xfrm>
          <a:custGeom>
            <a:avLst/>
            <a:gdLst/>
            <a:ahLst/>
            <a:cxnLst/>
            <a:rect r="r" b="b" t="t" l="l"/>
            <a:pathLst>
              <a:path h="1199536" w="1696002">
                <a:moveTo>
                  <a:pt x="0" y="0"/>
                </a:moveTo>
                <a:lnTo>
                  <a:pt x="1696002" y="0"/>
                </a:lnTo>
                <a:lnTo>
                  <a:pt x="1696002" y="1199536"/>
                </a:lnTo>
                <a:lnTo>
                  <a:pt x="0" y="1199536"/>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25" id="25"/>
          <p:cNvSpPr/>
          <p:nvPr/>
        </p:nvSpPr>
        <p:spPr>
          <a:xfrm flipH="false" flipV="false" rot="0">
            <a:off x="4512017" y="5905500"/>
            <a:ext cx="1739583" cy="745536"/>
          </a:xfrm>
          <a:custGeom>
            <a:avLst/>
            <a:gdLst/>
            <a:ahLst/>
            <a:cxnLst/>
            <a:rect r="r" b="b" t="t" l="l"/>
            <a:pathLst>
              <a:path h="745536" w="1739583">
                <a:moveTo>
                  <a:pt x="0" y="0"/>
                </a:moveTo>
                <a:lnTo>
                  <a:pt x="1739583" y="0"/>
                </a:lnTo>
                <a:lnTo>
                  <a:pt x="1739583" y="745536"/>
                </a:lnTo>
                <a:lnTo>
                  <a:pt x="0" y="745536"/>
                </a:lnTo>
                <a:lnTo>
                  <a:pt x="0" y="0"/>
                </a:lnTo>
                <a:close/>
              </a:path>
            </a:pathLst>
          </a:custGeom>
          <a:blipFill>
            <a:blip r:embed="rId12"/>
            <a:stretch>
              <a:fillRect l="0" t="0" r="0" b="0"/>
            </a:stretch>
          </a:blipFill>
        </p:spPr>
      </p:sp>
      <p:sp>
        <p:nvSpPr>
          <p:cNvPr name="TextBox 26" id="26"/>
          <p:cNvSpPr txBox="true"/>
          <p:nvPr/>
        </p:nvSpPr>
        <p:spPr>
          <a:xfrm rot="0">
            <a:off x="4162701" y="996647"/>
            <a:ext cx="9666363" cy="1437004"/>
          </a:xfrm>
          <a:prstGeom prst="rect">
            <a:avLst/>
          </a:prstGeom>
        </p:spPr>
        <p:txBody>
          <a:bodyPr anchor="t" rtlCol="false" tIns="0" lIns="0" bIns="0" rIns="0">
            <a:spAutoFit/>
          </a:bodyPr>
          <a:lstStyle/>
          <a:p>
            <a:pPr algn="ctr">
              <a:lnSpc>
                <a:spcPts val="11747"/>
              </a:lnSpc>
              <a:spcBef>
                <a:spcPct val="0"/>
              </a:spcBef>
            </a:pPr>
            <a:r>
              <a:rPr lang="en-US" sz="8391">
                <a:solidFill>
                  <a:srgbClr val="3428BA"/>
                </a:solidFill>
                <a:latin typeface="Anton"/>
                <a:ea typeface="Anton"/>
                <a:cs typeface="Anton"/>
                <a:sym typeface="Anton"/>
              </a:rPr>
              <a:t>OUR PROJECT FLOW </a:t>
            </a:r>
          </a:p>
        </p:txBody>
      </p:sp>
      <p:sp>
        <p:nvSpPr>
          <p:cNvPr name="TextBox 27" id="27"/>
          <p:cNvSpPr txBox="true"/>
          <p:nvPr/>
        </p:nvSpPr>
        <p:spPr>
          <a:xfrm rot="0">
            <a:off x="2639211" y="5513449"/>
            <a:ext cx="1872806" cy="392051"/>
          </a:xfrm>
          <a:prstGeom prst="rect">
            <a:avLst/>
          </a:prstGeom>
        </p:spPr>
        <p:txBody>
          <a:bodyPr anchor="t" rtlCol="false" tIns="0" lIns="0" bIns="0" rIns="0">
            <a:spAutoFit/>
          </a:bodyPr>
          <a:lstStyle/>
          <a:p>
            <a:pPr algn="ctr">
              <a:lnSpc>
                <a:spcPts val="3065"/>
              </a:lnSpc>
              <a:spcBef>
                <a:spcPct val="0"/>
              </a:spcBef>
            </a:pPr>
            <a:r>
              <a:rPr lang="en-US" b="true" sz="2189">
                <a:solidFill>
                  <a:srgbClr val="000000"/>
                </a:solidFill>
                <a:latin typeface="Poppins Bold"/>
                <a:ea typeface="Poppins Bold"/>
                <a:cs typeface="Poppins Bold"/>
                <a:sym typeface="Poppins Bold"/>
              </a:rPr>
              <a:t>Data</a:t>
            </a:r>
          </a:p>
        </p:txBody>
      </p:sp>
      <p:sp>
        <p:nvSpPr>
          <p:cNvPr name="TextBox 28" id="28"/>
          <p:cNvSpPr txBox="true"/>
          <p:nvPr/>
        </p:nvSpPr>
        <p:spPr>
          <a:xfrm rot="0">
            <a:off x="766405" y="6691688"/>
            <a:ext cx="1872806" cy="392051"/>
          </a:xfrm>
          <a:prstGeom prst="rect">
            <a:avLst/>
          </a:prstGeom>
        </p:spPr>
        <p:txBody>
          <a:bodyPr anchor="t" rtlCol="false" tIns="0" lIns="0" bIns="0" rIns="0">
            <a:spAutoFit/>
          </a:bodyPr>
          <a:lstStyle/>
          <a:p>
            <a:pPr algn="ctr">
              <a:lnSpc>
                <a:spcPts val="3065"/>
              </a:lnSpc>
              <a:spcBef>
                <a:spcPct val="0"/>
              </a:spcBef>
            </a:pPr>
            <a:r>
              <a:rPr lang="en-US" b="true" sz="2189">
                <a:solidFill>
                  <a:srgbClr val="000000"/>
                </a:solidFill>
                <a:latin typeface="Poppins Bold"/>
                <a:ea typeface="Poppins Bold"/>
                <a:cs typeface="Poppins Bold"/>
                <a:sym typeface="Poppins Bold"/>
              </a:rPr>
              <a:t>748</a:t>
            </a:r>
          </a:p>
        </p:txBody>
      </p:sp>
      <p:sp>
        <p:nvSpPr>
          <p:cNvPr name="TextBox 29" id="29"/>
          <p:cNvSpPr txBox="true"/>
          <p:nvPr/>
        </p:nvSpPr>
        <p:spPr>
          <a:xfrm rot="0">
            <a:off x="766405" y="8210062"/>
            <a:ext cx="1872806" cy="392051"/>
          </a:xfrm>
          <a:prstGeom prst="rect">
            <a:avLst/>
          </a:prstGeom>
        </p:spPr>
        <p:txBody>
          <a:bodyPr anchor="t" rtlCol="false" tIns="0" lIns="0" bIns="0" rIns="0">
            <a:spAutoFit/>
          </a:bodyPr>
          <a:lstStyle/>
          <a:p>
            <a:pPr algn="ctr">
              <a:lnSpc>
                <a:spcPts val="3065"/>
              </a:lnSpc>
              <a:spcBef>
                <a:spcPct val="0"/>
              </a:spcBef>
            </a:pPr>
            <a:r>
              <a:rPr lang="en-US" b="true" sz="2189">
                <a:solidFill>
                  <a:srgbClr val="000000"/>
                </a:solidFill>
                <a:latin typeface="Poppins Bold"/>
                <a:ea typeface="Poppins Bold"/>
                <a:cs typeface="Poppins Bold"/>
                <a:sym typeface="Poppins Bold"/>
              </a:rPr>
              <a:t>300</a:t>
            </a:r>
          </a:p>
        </p:txBody>
      </p:sp>
      <p:sp>
        <p:nvSpPr>
          <p:cNvPr name="TextBox 30" id="30"/>
          <p:cNvSpPr txBox="true"/>
          <p:nvPr/>
        </p:nvSpPr>
        <p:spPr>
          <a:xfrm rot="0">
            <a:off x="5115100" y="4665696"/>
            <a:ext cx="1872806" cy="595768"/>
          </a:xfrm>
          <a:prstGeom prst="rect">
            <a:avLst/>
          </a:prstGeom>
        </p:spPr>
        <p:txBody>
          <a:bodyPr anchor="t" rtlCol="false" tIns="0" lIns="0" bIns="0" rIns="0">
            <a:spAutoFit/>
          </a:bodyPr>
          <a:lstStyle/>
          <a:p>
            <a:pPr algn="ctr">
              <a:lnSpc>
                <a:spcPts val="2211"/>
              </a:lnSpc>
            </a:pPr>
            <a:r>
              <a:rPr lang="en-US" sz="2189" b="true">
                <a:solidFill>
                  <a:srgbClr val="3428BA"/>
                </a:solidFill>
                <a:latin typeface="Poppins Bold"/>
                <a:ea typeface="Poppins Bold"/>
                <a:cs typeface="Poppins Bold"/>
                <a:sym typeface="Poppins Bold"/>
              </a:rPr>
              <a:t>classify and</a:t>
            </a:r>
          </a:p>
          <a:p>
            <a:pPr algn="ctr">
              <a:lnSpc>
                <a:spcPts val="2211"/>
              </a:lnSpc>
            </a:pPr>
            <a:r>
              <a:rPr lang="en-US" b="true" sz="2189">
                <a:solidFill>
                  <a:srgbClr val="3428BA"/>
                </a:solidFill>
                <a:latin typeface="Poppins Bold"/>
                <a:ea typeface="Poppins Bold"/>
                <a:cs typeface="Poppins Bold"/>
                <a:sym typeface="Poppins Bold"/>
              </a:rPr>
              <a:t>vectorize</a:t>
            </a:r>
          </a:p>
        </p:txBody>
      </p:sp>
      <p:sp>
        <p:nvSpPr>
          <p:cNvPr name="TextBox 31" id="31"/>
          <p:cNvSpPr txBox="true"/>
          <p:nvPr/>
        </p:nvSpPr>
        <p:spPr>
          <a:xfrm rot="0">
            <a:off x="5577687" y="7198262"/>
            <a:ext cx="1872806" cy="641375"/>
          </a:xfrm>
          <a:prstGeom prst="rect">
            <a:avLst/>
          </a:prstGeom>
        </p:spPr>
        <p:txBody>
          <a:bodyPr anchor="t" rtlCol="false" tIns="0" lIns="0" bIns="0" rIns="0">
            <a:spAutoFit/>
          </a:bodyPr>
          <a:lstStyle/>
          <a:p>
            <a:pPr algn="ctr">
              <a:lnSpc>
                <a:spcPts val="2452"/>
              </a:lnSpc>
            </a:pPr>
            <a:r>
              <a:rPr lang="en-US" b="true" sz="2189">
                <a:solidFill>
                  <a:srgbClr val="3428BA"/>
                </a:solidFill>
                <a:latin typeface="Poppins Bold"/>
                <a:ea typeface="Poppins Bold"/>
                <a:cs typeface="Poppins Bold"/>
                <a:sym typeface="Poppins Bold"/>
              </a:rPr>
              <a:t>predict subject area</a:t>
            </a:r>
          </a:p>
        </p:txBody>
      </p:sp>
      <p:sp>
        <p:nvSpPr>
          <p:cNvPr name="TextBox 32" id="32"/>
          <p:cNvSpPr txBox="true"/>
          <p:nvPr/>
        </p:nvSpPr>
        <p:spPr>
          <a:xfrm rot="0">
            <a:off x="6232634" y="7150637"/>
            <a:ext cx="5526498" cy="1471930"/>
          </a:xfrm>
          <a:prstGeom prst="rect">
            <a:avLst/>
          </a:prstGeom>
        </p:spPr>
        <p:txBody>
          <a:bodyPr anchor="t" rtlCol="false" tIns="0" lIns="0" bIns="0" rIns="0">
            <a:spAutoFit/>
          </a:bodyPr>
          <a:lstStyle/>
          <a:p>
            <a:pPr algn="ctr">
              <a:lnSpc>
                <a:spcPts val="3919"/>
              </a:lnSpc>
            </a:pPr>
            <a:r>
              <a:rPr lang="en-US" b="true" sz="2799">
                <a:solidFill>
                  <a:srgbClr val="795AC6"/>
                </a:solidFill>
                <a:latin typeface="Prompt Bold"/>
                <a:ea typeface="Prompt Bold"/>
                <a:cs typeface="Prompt Bold"/>
                <a:sym typeface="Prompt Bold"/>
              </a:rPr>
              <a:t>LOGISTIC </a:t>
            </a:r>
          </a:p>
          <a:p>
            <a:pPr algn="ctr">
              <a:lnSpc>
                <a:spcPts val="3919"/>
              </a:lnSpc>
            </a:pPr>
            <a:r>
              <a:rPr lang="en-US" b="true" sz="2799">
                <a:solidFill>
                  <a:srgbClr val="795AC6"/>
                </a:solidFill>
                <a:latin typeface="Prompt Bold"/>
                <a:ea typeface="Prompt Bold"/>
                <a:cs typeface="Prompt Bold"/>
                <a:sym typeface="Prompt Bold"/>
              </a:rPr>
              <a:t>REGRESSION </a:t>
            </a:r>
          </a:p>
          <a:p>
            <a:pPr algn="ctr">
              <a:lnSpc>
                <a:spcPts val="3919"/>
              </a:lnSpc>
              <a:spcBef>
                <a:spcPct val="0"/>
              </a:spcBef>
            </a:pPr>
            <a:r>
              <a:rPr lang="en-US" b="true" sz="2799">
                <a:solidFill>
                  <a:srgbClr val="795AC6"/>
                </a:solidFill>
                <a:latin typeface="Prompt Bold"/>
                <a:ea typeface="Prompt Bold"/>
                <a:cs typeface="Prompt Bold"/>
                <a:sym typeface="Prompt Bold"/>
              </a:rPr>
              <a:t>MODEL</a:t>
            </a:r>
          </a:p>
        </p:txBody>
      </p:sp>
      <p:sp>
        <p:nvSpPr>
          <p:cNvPr name="TextBox 33" id="33"/>
          <p:cNvSpPr txBox="true"/>
          <p:nvPr/>
        </p:nvSpPr>
        <p:spPr>
          <a:xfrm rot="0">
            <a:off x="6051503" y="5129402"/>
            <a:ext cx="5526498" cy="613411"/>
          </a:xfrm>
          <a:prstGeom prst="rect">
            <a:avLst/>
          </a:prstGeom>
        </p:spPr>
        <p:txBody>
          <a:bodyPr anchor="t" rtlCol="false" tIns="0" lIns="0" bIns="0" rIns="0">
            <a:spAutoFit/>
          </a:bodyPr>
          <a:lstStyle/>
          <a:p>
            <a:pPr algn="ctr">
              <a:lnSpc>
                <a:spcPts val="5039"/>
              </a:lnSpc>
              <a:spcBef>
                <a:spcPct val="0"/>
              </a:spcBef>
            </a:pPr>
            <a:r>
              <a:rPr lang="en-US" b="true" sz="3599">
                <a:solidFill>
                  <a:srgbClr val="795AC6"/>
                </a:solidFill>
                <a:latin typeface="Prompt Bold"/>
                <a:ea typeface="Prompt Bold"/>
                <a:cs typeface="Prompt Bold"/>
                <a:sym typeface="Prompt Bold"/>
              </a:rPr>
              <a:t>TF - IDF</a:t>
            </a:r>
          </a:p>
        </p:txBody>
      </p:sp>
      <p:sp>
        <p:nvSpPr>
          <p:cNvPr name="TextBox 34" id="34"/>
          <p:cNvSpPr txBox="true"/>
          <p:nvPr/>
        </p:nvSpPr>
        <p:spPr>
          <a:xfrm rot="0">
            <a:off x="7123077" y="6162595"/>
            <a:ext cx="1872806" cy="319543"/>
          </a:xfrm>
          <a:prstGeom prst="rect">
            <a:avLst/>
          </a:prstGeom>
        </p:spPr>
        <p:txBody>
          <a:bodyPr anchor="t" rtlCol="false" tIns="0" lIns="0" bIns="0" rIns="0">
            <a:spAutoFit/>
          </a:bodyPr>
          <a:lstStyle/>
          <a:p>
            <a:pPr algn="ctr">
              <a:lnSpc>
                <a:spcPts val="2211"/>
              </a:lnSpc>
            </a:pPr>
            <a:r>
              <a:rPr lang="en-US" b="true" sz="2189">
                <a:solidFill>
                  <a:srgbClr val="3428BA"/>
                </a:solidFill>
                <a:latin typeface="Poppins Bold"/>
                <a:ea typeface="Poppins Bold"/>
                <a:cs typeface="Poppins Bold"/>
                <a:sym typeface="Poppins Bold"/>
              </a:rPr>
              <a:t>train + </a:t>
            </a:r>
            <a:r>
              <a:rPr lang="en-US" b="true" sz="2189">
                <a:solidFill>
                  <a:srgbClr val="3428BA"/>
                </a:solidFill>
                <a:latin typeface="Poppins Bold"/>
                <a:ea typeface="Poppins Bold"/>
                <a:cs typeface="Poppins Bold"/>
                <a:sym typeface="Poppins Bold"/>
              </a:rPr>
              <a:t>test</a:t>
            </a:r>
          </a:p>
        </p:txBody>
      </p:sp>
      <p:sp>
        <p:nvSpPr>
          <p:cNvPr name="TextBox 35" id="35"/>
          <p:cNvSpPr txBox="true"/>
          <p:nvPr/>
        </p:nvSpPr>
        <p:spPr>
          <a:xfrm rot="0">
            <a:off x="766405" y="7184365"/>
            <a:ext cx="1872806" cy="701297"/>
          </a:xfrm>
          <a:prstGeom prst="rect">
            <a:avLst/>
          </a:prstGeom>
        </p:spPr>
        <p:txBody>
          <a:bodyPr anchor="t" rtlCol="false" tIns="0" lIns="0" bIns="0" rIns="0">
            <a:spAutoFit/>
          </a:bodyPr>
          <a:lstStyle/>
          <a:p>
            <a:pPr algn="ctr">
              <a:lnSpc>
                <a:spcPts val="5445"/>
              </a:lnSpc>
              <a:spcBef>
                <a:spcPct val="0"/>
              </a:spcBef>
            </a:pPr>
            <a:r>
              <a:rPr lang="en-US" b="true" sz="3889">
                <a:solidFill>
                  <a:srgbClr val="000000"/>
                </a:solidFill>
                <a:latin typeface="Poppins Bold"/>
                <a:ea typeface="Poppins Bold"/>
                <a:cs typeface="Poppins Bold"/>
                <a:sym typeface="Poppins Bold"/>
              </a:rPr>
              <a:t>+</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85ABFF">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1683637" y="361148"/>
            <a:ext cx="10827637" cy="1962678"/>
            <a:chOff x="0" y="0"/>
            <a:chExt cx="2580798" cy="467810"/>
          </a:xfrm>
        </p:grpSpPr>
        <p:sp>
          <p:nvSpPr>
            <p:cNvPr name="Freeform 3" id="3"/>
            <p:cNvSpPr/>
            <p:nvPr/>
          </p:nvSpPr>
          <p:spPr>
            <a:xfrm flipH="false" flipV="false" rot="0">
              <a:off x="0" y="0"/>
              <a:ext cx="2580798" cy="467810"/>
            </a:xfrm>
            <a:custGeom>
              <a:avLst/>
              <a:gdLst/>
              <a:ahLst/>
              <a:cxnLst/>
              <a:rect r="r" b="b" t="t" l="l"/>
              <a:pathLst>
                <a:path h="467810" w="2580798">
                  <a:moveTo>
                    <a:pt x="0" y="0"/>
                  </a:moveTo>
                  <a:lnTo>
                    <a:pt x="2580798" y="0"/>
                  </a:lnTo>
                  <a:lnTo>
                    <a:pt x="2580798" y="467810"/>
                  </a:lnTo>
                  <a:lnTo>
                    <a:pt x="0" y="467810"/>
                  </a:lnTo>
                  <a:close/>
                </a:path>
              </a:pathLst>
            </a:custGeom>
            <a:gradFill rotWithShape="true">
              <a:gsLst>
                <a:gs pos="0">
                  <a:srgbClr val="3428BA">
                    <a:alpha val="100000"/>
                  </a:srgbClr>
                </a:gs>
                <a:gs pos="100000">
                  <a:srgbClr val="5FA2DB">
                    <a:alpha val="100000"/>
                  </a:srgbClr>
                </a:gs>
              </a:gsLst>
              <a:lin ang="0"/>
            </a:gradFill>
          </p:spPr>
        </p:sp>
        <p:sp>
          <p:nvSpPr>
            <p:cNvPr name="TextBox 4" id="4"/>
            <p:cNvSpPr txBox="true"/>
            <p:nvPr/>
          </p:nvSpPr>
          <p:spPr>
            <a:xfrm>
              <a:off x="0" y="-57150"/>
              <a:ext cx="2580798" cy="524960"/>
            </a:xfrm>
            <a:prstGeom prst="rect">
              <a:avLst/>
            </a:prstGeom>
          </p:spPr>
          <p:txBody>
            <a:bodyPr anchor="ctr" rtlCol="false" tIns="50800" lIns="50800" bIns="50800" rIns="50800"/>
            <a:lstStyle/>
            <a:p>
              <a:pPr algn="ctr">
                <a:lnSpc>
                  <a:spcPts val="2659"/>
                </a:lnSpc>
              </a:pPr>
            </a:p>
          </p:txBody>
        </p:sp>
      </p:grpSp>
      <p:sp>
        <p:nvSpPr>
          <p:cNvPr name="AutoShape 5" id="5"/>
          <p:cNvSpPr/>
          <p:nvPr/>
        </p:nvSpPr>
        <p:spPr>
          <a:xfrm flipV="true">
            <a:off x="3017931" y="7703019"/>
            <a:ext cx="2134301" cy="0"/>
          </a:xfrm>
          <a:prstGeom prst="line">
            <a:avLst/>
          </a:prstGeom>
          <a:ln cap="flat" w="142875">
            <a:gradFill>
              <a:gsLst>
                <a:gs pos="0">
                  <a:srgbClr val="795AC6">
                    <a:alpha val="4500"/>
                  </a:srgbClr>
                </a:gs>
                <a:gs pos="100000">
                  <a:srgbClr val="5540FF">
                    <a:alpha val="100000"/>
                  </a:srgbClr>
                </a:gs>
              </a:gsLst>
              <a:lin ang="0"/>
            </a:gradFill>
            <a:prstDash val="solid"/>
            <a:headEnd type="none" len="sm" w="sm"/>
            <a:tailEnd type="none" len="sm" w="sm"/>
          </a:ln>
        </p:spPr>
      </p:sp>
      <p:grpSp>
        <p:nvGrpSpPr>
          <p:cNvPr name="Group 6" id="6"/>
          <p:cNvGrpSpPr/>
          <p:nvPr/>
        </p:nvGrpSpPr>
        <p:grpSpPr>
          <a:xfrm rot="0">
            <a:off x="15020109" y="2605709"/>
            <a:ext cx="5077990" cy="5077990"/>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95AC6">
                    <a:alpha val="4500"/>
                  </a:srgbClr>
                </a:gs>
                <a:gs pos="100000">
                  <a:srgbClr val="5540FF">
                    <a:alpha val="100000"/>
                  </a:srgbClr>
                </a:gs>
              </a:gsLst>
              <a:lin ang="0"/>
            </a:gradFill>
          </p:spPr>
        </p:sp>
        <p:sp>
          <p:nvSpPr>
            <p:cNvPr name="TextBox 8" id="8"/>
            <p:cNvSpPr txBox="true"/>
            <p:nvPr/>
          </p:nvSpPr>
          <p:spPr>
            <a:xfrm>
              <a:off x="76200" y="19050"/>
              <a:ext cx="660400" cy="717550"/>
            </a:xfrm>
            <a:prstGeom prst="rect">
              <a:avLst/>
            </a:prstGeom>
          </p:spPr>
          <p:txBody>
            <a:bodyPr anchor="ctr" rtlCol="false" tIns="50800" lIns="50800" bIns="50800" rIns="50800"/>
            <a:lstStyle/>
            <a:p>
              <a:pPr algn="ctr">
                <a:lnSpc>
                  <a:spcPts val="2659"/>
                </a:lnSpc>
              </a:pPr>
            </a:p>
          </p:txBody>
        </p:sp>
      </p:grpSp>
      <p:pic>
        <p:nvPicPr>
          <p:cNvPr name="Picture 9" id="9"/>
          <p:cNvPicPr>
            <a:picLocks noChangeAspect="true"/>
          </p:cNvPicPr>
          <p:nvPr/>
        </p:nvPicPr>
        <p:blipFill>
          <a:blip r:embed="rId2"/>
          <a:srcRect l="0" t="0" r="0" b="0"/>
          <a:stretch>
            <a:fillRect/>
          </a:stretch>
        </p:blipFill>
        <p:spPr>
          <a:xfrm flipH="true" flipV="false" rot="0">
            <a:off x="14221701" y="392517"/>
            <a:ext cx="3958208" cy="1899940"/>
          </a:xfrm>
          <a:prstGeom prst="rect">
            <a:avLst/>
          </a:prstGeom>
        </p:spPr>
      </p:pic>
      <p:pic>
        <p:nvPicPr>
          <p:cNvPr name="Picture 10" id="10"/>
          <p:cNvPicPr>
            <a:picLocks noChangeAspect="true"/>
          </p:cNvPicPr>
          <p:nvPr/>
        </p:nvPicPr>
        <p:blipFill>
          <a:blip r:embed="rId2"/>
          <a:srcRect l="0" t="0" r="0" b="0"/>
          <a:stretch>
            <a:fillRect/>
          </a:stretch>
        </p:blipFill>
        <p:spPr>
          <a:xfrm flipH="true" flipV="false" rot="0">
            <a:off x="15938961" y="8731663"/>
            <a:ext cx="3240285" cy="1555337"/>
          </a:xfrm>
          <a:prstGeom prst="rect">
            <a:avLst/>
          </a:prstGeom>
        </p:spPr>
      </p:pic>
      <p:grpSp>
        <p:nvGrpSpPr>
          <p:cNvPr name="Group 11" id="11"/>
          <p:cNvGrpSpPr/>
          <p:nvPr/>
        </p:nvGrpSpPr>
        <p:grpSpPr>
          <a:xfrm rot="0">
            <a:off x="-10737876" y="1937931"/>
            <a:ext cx="19834213" cy="17871339"/>
            <a:chOff x="0" y="0"/>
            <a:chExt cx="26445617" cy="23828452"/>
          </a:xfrm>
        </p:grpSpPr>
        <p:sp>
          <p:nvSpPr>
            <p:cNvPr name="Freeform 12" id="12"/>
            <p:cNvSpPr/>
            <p:nvPr/>
          </p:nvSpPr>
          <p:spPr>
            <a:xfrm flipH="false" flipV="false" rot="0">
              <a:off x="0" y="0"/>
              <a:ext cx="23828452" cy="23828452"/>
            </a:xfrm>
            <a:custGeom>
              <a:avLst/>
              <a:gdLst/>
              <a:ahLst/>
              <a:cxnLst/>
              <a:rect r="r" b="b" t="t" l="l"/>
              <a:pathLst>
                <a:path h="23828452" w="23828452">
                  <a:moveTo>
                    <a:pt x="0" y="0"/>
                  </a:moveTo>
                  <a:lnTo>
                    <a:pt x="23828452" y="0"/>
                  </a:lnTo>
                  <a:lnTo>
                    <a:pt x="23828452" y="23828452"/>
                  </a:lnTo>
                  <a:lnTo>
                    <a:pt x="0" y="23828452"/>
                  </a:lnTo>
                  <a:lnTo>
                    <a:pt x="0" y="0"/>
                  </a:lnTo>
                  <a:close/>
                </a:path>
              </a:pathLst>
            </a:custGeom>
            <a:blipFill>
              <a:blip r:embed="rId3">
                <a:alphaModFix amt="32999"/>
                <a:extLst>
                  <a:ext uri="{96DAC541-7B7A-43D3-8B79-37D633B846F1}">
                    <asvg:svgBlip xmlns:asvg="http://schemas.microsoft.com/office/drawing/2016/SVG/main" r:embed="rId4"/>
                  </a:ext>
                </a:extLst>
              </a:blip>
              <a:stretch>
                <a:fillRect l="0" t="0" r="0" b="0"/>
              </a:stretch>
            </a:blipFill>
          </p:spPr>
        </p:sp>
        <p:sp>
          <p:nvSpPr>
            <p:cNvPr name="Freeform 13" id="13"/>
            <p:cNvSpPr/>
            <p:nvPr/>
          </p:nvSpPr>
          <p:spPr>
            <a:xfrm flipH="false" flipV="false" rot="0">
              <a:off x="15928006" y="1395219"/>
              <a:ext cx="10517611" cy="8365273"/>
            </a:xfrm>
            <a:custGeom>
              <a:avLst/>
              <a:gdLst/>
              <a:ahLst/>
              <a:cxnLst/>
              <a:rect r="r" b="b" t="t" l="l"/>
              <a:pathLst>
                <a:path h="8365273" w="10517611">
                  <a:moveTo>
                    <a:pt x="0" y="0"/>
                  </a:moveTo>
                  <a:lnTo>
                    <a:pt x="10517611" y="0"/>
                  </a:lnTo>
                  <a:lnTo>
                    <a:pt x="10517611" y="8365273"/>
                  </a:lnTo>
                  <a:lnTo>
                    <a:pt x="0" y="8365273"/>
                  </a:lnTo>
                  <a:lnTo>
                    <a:pt x="0" y="0"/>
                  </a:lnTo>
                  <a:close/>
                </a:path>
              </a:pathLst>
            </a:custGeom>
            <a:blipFill>
              <a:blip r:embed="rId5"/>
              <a:stretch>
                <a:fillRect l="0" t="0" r="0" b="0"/>
              </a:stretch>
            </a:blipFill>
          </p:spPr>
        </p:sp>
      </p:grpSp>
      <p:sp>
        <p:nvSpPr>
          <p:cNvPr name="Freeform 14" id="14"/>
          <p:cNvSpPr/>
          <p:nvPr/>
        </p:nvSpPr>
        <p:spPr>
          <a:xfrm flipH="false" flipV="false" rot="0">
            <a:off x="9939409" y="2605709"/>
            <a:ext cx="6261396" cy="6934474"/>
          </a:xfrm>
          <a:custGeom>
            <a:avLst/>
            <a:gdLst/>
            <a:ahLst/>
            <a:cxnLst/>
            <a:rect r="r" b="b" t="t" l="l"/>
            <a:pathLst>
              <a:path h="6934474" w="6261396">
                <a:moveTo>
                  <a:pt x="0" y="0"/>
                </a:moveTo>
                <a:lnTo>
                  <a:pt x="6261396" y="0"/>
                </a:lnTo>
                <a:lnTo>
                  <a:pt x="6261396" y="6934474"/>
                </a:lnTo>
                <a:lnTo>
                  <a:pt x="0" y="6934474"/>
                </a:lnTo>
                <a:lnTo>
                  <a:pt x="0" y="0"/>
                </a:lnTo>
                <a:close/>
              </a:path>
            </a:pathLst>
          </a:custGeom>
          <a:blipFill>
            <a:blip r:embed="rId6"/>
            <a:stretch>
              <a:fillRect l="0" t="0" r="0" b="0"/>
            </a:stretch>
          </a:blipFill>
        </p:spPr>
      </p:sp>
      <p:grpSp>
        <p:nvGrpSpPr>
          <p:cNvPr name="Group 15" id="15"/>
          <p:cNvGrpSpPr/>
          <p:nvPr/>
        </p:nvGrpSpPr>
        <p:grpSpPr>
          <a:xfrm rot="0">
            <a:off x="1354694" y="5273292"/>
            <a:ext cx="3086100" cy="3086100"/>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FFFFFF"/>
            </a:solidFill>
          </p:spPr>
        </p:sp>
        <p:sp>
          <p:nvSpPr>
            <p:cNvPr name="TextBox 17" id="17"/>
            <p:cNvSpPr txBox="true"/>
            <p:nvPr/>
          </p:nvSpPr>
          <p:spPr>
            <a:xfrm>
              <a:off x="0" y="-57150"/>
              <a:ext cx="812800" cy="869950"/>
            </a:xfrm>
            <a:prstGeom prst="rect">
              <a:avLst/>
            </a:prstGeom>
          </p:spPr>
          <p:txBody>
            <a:bodyPr anchor="ctr" rtlCol="false" tIns="50800" lIns="50800" bIns="50800" rIns="50800"/>
            <a:lstStyle/>
            <a:p>
              <a:pPr algn="ctr">
                <a:lnSpc>
                  <a:spcPts val="2659"/>
                </a:lnSpc>
              </a:pPr>
            </a:p>
          </p:txBody>
        </p:sp>
      </p:grpSp>
      <p:sp>
        <p:nvSpPr>
          <p:cNvPr name="TextBox 18" id="18"/>
          <p:cNvSpPr txBox="true"/>
          <p:nvPr/>
        </p:nvSpPr>
        <p:spPr>
          <a:xfrm rot="0">
            <a:off x="1028700" y="1030897"/>
            <a:ext cx="8709194" cy="907034"/>
          </a:xfrm>
          <a:prstGeom prst="rect">
            <a:avLst/>
          </a:prstGeom>
        </p:spPr>
        <p:txBody>
          <a:bodyPr anchor="t" rtlCol="false" tIns="0" lIns="0" bIns="0" rIns="0">
            <a:spAutoFit/>
          </a:bodyPr>
          <a:lstStyle/>
          <a:p>
            <a:pPr algn="l">
              <a:lnSpc>
                <a:spcPts val="6868"/>
              </a:lnSpc>
            </a:pPr>
            <a:r>
              <a:rPr lang="en-US" sz="6800">
                <a:solidFill>
                  <a:srgbClr val="FFFFFF"/>
                </a:solidFill>
                <a:latin typeface="Anton"/>
                <a:ea typeface="Anton"/>
                <a:cs typeface="Anton"/>
                <a:sym typeface="Anton"/>
              </a:rPr>
              <a:t>EXTRACTING DATA</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85ABFF">
                <a:alpha val="100000"/>
              </a:srgbClr>
            </a:gs>
          </a:gsLst>
          <a:lin ang="0"/>
        </a:gradFill>
      </p:bgPr>
    </p:bg>
    <p:spTree>
      <p:nvGrpSpPr>
        <p:cNvPr id="1" name=""/>
        <p:cNvGrpSpPr/>
        <p:nvPr/>
      </p:nvGrpSpPr>
      <p:grpSpPr>
        <a:xfrm>
          <a:off x="0" y="0"/>
          <a:ext cx="0" cy="0"/>
          <a:chOff x="0" y="0"/>
          <a:chExt cx="0" cy="0"/>
        </a:xfrm>
      </p:grpSpPr>
      <p:sp>
        <p:nvSpPr>
          <p:cNvPr name="AutoShape 2" id="2"/>
          <p:cNvSpPr/>
          <p:nvPr/>
        </p:nvSpPr>
        <p:spPr>
          <a:xfrm flipV="true">
            <a:off x="3017931" y="7703019"/>
            <a:ext cx="2134301" cy="0"/>
          </a:xfrm>
          <a:prstGeom prst="line">
            <a:avLst/>
          </a:prstGeom>
          <a:ln cap="flat" w="142875">
            <a:gradFill>
              <a:gsLst>
                <a:gs pos="0">
                  <a:srgbClr val="795AC6">
                    <a:alpha val="4500"/>
                  </a:srgbClr>
                </a:gs>
                <a:gs pos="100000">
                  <a:srgbClr val="5540FF">
                    <a:alpha val="100000"/>
                  </a:srgbClr>
                </a:gs>
              </a:gsLst>
              <a:lin ang="0"/>
            </a:gradFill>
            <a:prstDash val="solid"/>
            <a:headEnd type="none" len="sm" w="sm"/>
            <a:tailEnd type="none" len="sm" w="sm"/>
          </a:ln>
        </p:spPr>
      </p:sp>
      <p:grpSp>
        <p:nvGrpSpPr>
          <p:cNvPr name="Group 3" id="3"/>
          <p:cNvGrpSpPr/>
          <p:nvPr/>
        </p:nvGrpSpPr>
        <p:grpSpPr>
          <a:xfrm rot="0">
            <a:off x="15020109" y="2605709"/>
            <a:ext cx="5077990" cy="5077990"/>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95AC6">
                    <a:alpha val="4500"/>
                  </a:srgbClr>
                </a:gs>
                <a:gs pos="100000">
                  <a:srgbClr val="5540FF">
                    <a:alpha val="100000"/>
                  </a:srgbClr>
                </a:gs>
              </a:gsLst>
              <a:lin ang="0"/>
            </a:gradFill>
          </p:spPr>
        </p:sp>
        <p:sp>
          <p:nvSpPr>
            <p:cNvPr name="TextBox 5" id="5"/>
            <p:cNvSpPr txBox="true"/>
            <p:nvPr/>
          </p:nvSpPr>
          <p:spPr>
            <a:xfrm>
              <a:off x="76200" y="19050"/>
              <a:ext cx="660400" cy="717550"/>
            </a:xfrm>
            <a:prstGeom prst="rect">
              <a:avLst/>
            </a:prstGeom>
          </p:spPr>
          <p:txBody>
            <a:bodyPr anchor="ctr" rtlCol="false" tIns="50800" lIns="50800" bIns="50800" rIns="50800"/>
            <a:lstStyle/>
            <a:p>
              <a:pPr algn="ctr">
                <a:lnSpc>
                  <a:spcPts val="2659"/>
                </a:lnSpc>
              </a:pPr>
            </a:p>
          </p:txBody>
        </p:sp>
      </p:grpSp>
      <p:pic>
        <p:nvPicPr>
          <p:cNvPr name="Picture 6" id="6"/>
          <p:cNvPicPr>
            <a:picLocks noChangeAspect="true"/>
          </p:cNvPicPr>
          <p:nvPr/>
        </p:nvPicPr>
        <p:blipFill>
          <a:blip r:embed="rId2"/>
          <a:srcRect l="0" t="0" r="0" b="0"/>
          <a:stretch>
            <a:fillRect/>
          </a:stretch>
        </p:blipFill>
        <p:spPr>
          <a:xfrm flipH="true" flipV="false" rot="0">
            <a:off x="14221701" y="392517"/>
            <a:ext cx="3958208" cy="1899940"/>
          </a:xfrm>
          <a:prstGeom prst="rect">
            <a:avLst/>
          </a:prstGeom>
        </p:spPr>
      </p:pic>
      <p:pic>
        <p:nvPicPr>
          <p:cNvPr name="Picture 7" id="7"/>
          <p:cNvPicPr>
            <a:picLocks noChangeAspect="true"/>
          </p:cNvPicPr>
          <p:nvPr/>
        </p:nvPicPr>
        <p:blipFill>
          <a:blip r:embed="rId2"/>
          <a:srcRect l="0" t="0" r="0" b="0"/>
          <a:stretch>
            <a:fillRect/>
          </a:stretch>
        </p:blipFill>
        <p:spPr>
          <a:xfrm flipH="true" flipV="false" rot="0">
            <a:off x="15938961" y="8731663"/>
            <a:ext cx="3240285" cy="1555337"/>
          </a:xfrm>
          <a:prstGeom prst="rect">
            <a:avLst/>
          </a:prstGeom>
        </p:spPr>
      </p:pic>
      <p:sp>
        <p:nvSpPr>
          <p:cNvPr name="Freeform 8" id="8"/>
          <p:cNvSpPr/>
          <p:nvPr/>
        </p:nvSpPr>
        <p:spPr>
          <a:xfrm flipH="false" flipV="false" rot="0">
            <a:off x="-10619306" y="2292457"/>
            <a:ext cx="17871339" cy="17871339"/>
          </a:xfrm>
          <a:custGeom>
            <a:avLst/>
            <a:gdLst/>
            <a:ahLst/>
            <a:cxnLst/>
            <a:rect r="r" b="b" t="t" l="l"/>
            <a:pathLst>
              <a:path h="17871339" w="17871339">
                <a:moveTo>
                  <a:pt x="0" y="0"/>
                </a:moveTo>
                <a:lnTo>
                  <a:pt x="17871339" y="0"/>
                </a:lnTo>
                <a:lnTo>
                  <a:pt x="17871339" y="17871339"/>
                </a:lnTo>
                <a:lnTo>
                  <a:pt x="0" y="17871339"/>
                </a:lnTo>
                <a:lnTo>
                  <a:pt x="0" y="0"/>
                </a:lnTo>
                <a:close/>
              </a:path>
            </a:pathLst>
          </a:custGeom>
          <a:blipFill>
            <a:blip r:embed="rId3">
              <a:alphaModFix amt="32999"/>
              <a:extLst>
                <a:ext uri="{96DAC541-7B7A-43D3-8B79-37D633B846F1}">
                  <asvg:svgBlip xmlns:asvg="http://schemas.microsoft.com/office/drawing/2016/SVG/main" r:embed="rId4"/>
                </a:ext>
              </a:extLst>
            </a:blip>
            <a:stretch>
              <a:fillRect l="0" t="0" r="0" b="0"/>
            </a:stretch>
          </a:blipFill>
        </p:spPr>
      </p:sp>
      <p:sp>
        <p:nvSpPr>
          <p:cNvPr name="Freeform 9" id="9"/>
          <p:cNvSpPr/>
          <p:nvPr/>
        </p:nvSpPr>
        <p:spPr>
          <a:xfrm flipH="false" flipV="false" rot="0">
            <a:off x="2481945" y="6694825"/>
            <a:ext cx="13324110" cy="2563475"/>
          </a:xfrm>
          <a:custGeom>
            <a:avLst/>
            <a:gdLst/>
            <a:ahLst/>
            <a:cxnLst/>
            <a:rect r="r" b="b" t="t" l="l"/>
            <a:pathLst>
              <a:path h="2563475" w="13324110">
                <a:moveTo>
                  <a:pt x="0" y="0"/>
                </a:moveTo>
                <a:lnTo>
                  <a:pt x="13324110" y="0"/>
                </a:lnTo>
                <a:lnTo>
                  <a:pt x="13324110" y="2563475"/>
                </a:lnTo>
                <a:lnTo>
                  <a:pt x="0" y="2563475"/>
                </a:lnTo>
                <a:lnTo>
                  <a:pt x="0" y="0"/>
                </a:lnTo>
                <a:close/>
              </a:path>
            </a:pathLst>
          </a:custGeom>
          <a:blipFill>
            <a:blip r:embed="rId5"/>
            <a:stretch>
              <a:fillRect l="0" t="0" r="0" b="0"/>
            </a:stretch>
          </a:blipFill>
        </p:spPr>
      </p:sp>
      <p:sp>
        <p:nvSpPr>
          <p:cNvPr name="AutoShape 10" id="10"/>
          <p:cNvSpPr/>
          <p:nvPr/>
        </p:nvSpPr>
        <p:spPr>
          <a:xfrm flipH="true" flipV="true">
            <a:off x="6018412" y="8975732"/>
            <a:ext cx="1223869" cy="729326"/>
          </a:xfrm>
          <a:prstGeom prst="line">
            <a:avLst/>
          </a:prstGeom>
          <a:ln cap="flat" w="38100">
            <a:solidFill>
              <a:srgbClr val="000000"/>
            </a:solidFill>
            <a:prstDash val="solid"/>
            <a:headEnd type="none" len="sm" w="sm"/>
            <a:tailEnd type="arrow" len="sm" w="med"/>
          </a:ln>
        </p:spPr>
      </p:sp>
      <p:sp>
        <p:nvSpPr>
          <p:cNvPr name="Freeform 11" id="11"/>
          <p:cNvSpPr/>
          <p:nvPr/>
        </p:nvSpPr>
        <p:spPr>
          <a:xfrm flipH="false" flipV="false" rot="0">
            <a:off x="5126194" y="855844"/>
            <a:ext cx="7689506" cy="5312344"/>
          </a:xfrm>
          <a:custGeom>
            <a:avLst/>
            <a:gdLst/>
            <a:ahLst/>
            <a:cxnLst/>
            <a:rect r="r" b="b" t="t" l="l"/>
            <a:pathLst>
              <a:path h="5312344" w="7689506">
                <a:moveTo>
                  <a:pt x="0" y="0"/>
                </a:moveTo>
                <a:lnTo>
                  <a:pt x="7689507" y="0"/>
                </a:lnTo>
                <a:lnTo>
                  <a:pt x="7689507" y="5312344"/>
                </a:lnTo>
                <a:lnTo>
                  <a:pt x="0" y="5312344"/>
                </a:lnTo>
                <a:lnTo>
                  <a:pt x="0" y="0"/>
                </a:lnTo>
                <a:close/>
              </a:path>
            </a:pathLst>
          </a:custGeom>
          <a:blipFill>
            <a:blip r:embed="rId6"/>
            <a:stretch>
              <a:fillRect l="0" t="0" r="0" b="0"/>
            </a:stretch>
          </a:blipFill>
        </p:spPr>
      </p:sp>
      <p:sp>
        <p:nvSpPr>
          <p:cNvPr name="TextBox 12" id="12"/>
          <p:cNvSpPr txBox="true"/>
          <p:nvPr/>
        </p:nvSpPr>
        <p:spPr>
          <a:xfrm rot="0">
            <a:off x="7394063" y="9423607"/>
            <a:ext cx="2500015" cy="509906"/>
          </a:xfrm>
          <a:prstGeom prst="rect">
            <a:avLst/>
          </a:prstGeom>
        </p:spPr>
        <p:txBody>
          <a:bodyPr anchor="t" rtlCol="false" tIns="0" lIns="0" bIns="0" rIns="0">
            <a:spAutoFit/>
          </a:bodyPr>
          <a:lstStyle/>
          <a:p>
            <a:pPr algn="ctr">
              <a:lnSpc>
                <a:spcPts val="3919"/>
              </a:lnSpc>
              <a:spcBef>
                <a:spcPct val="0"/>
              </a:spcBef>
            </a:pPr>
            <a:r>
              <a:rPr lang="en-US" sz="2799">
                <a:solidFill>
                  <a:srgbClr val="000000"/>
                </a:solidFill>
                <a:latin typeface="Poppins"/>
                <a:ea typeface="Poppins"/>
                <a:cs typeface="Poppins"/>
                <a:sym typeface="Poppins"/>
              </a:rPr>
              <a:t>Error Handling</a:t>
            </a:r>
          </a:p>
        </p:txBody>
      </p:sp>
      <p:sp>
        <p:nvSpPr>
          <p:cNvPr name="TextBox 13" id="13"/>
          <p:cNvSpPr txBox="true"/>
          <p:nvPr/>
        </p:nvSpPr>
        <p:spPr>
          <a:xfrm rot="0">
            <a:off x="2481945" y="6184919"/>
            <a:ext cx="3124795" cy="509906"/>
          </a:xfrm>
          <a:prstGeom prst="rect">
            <a:avLst/>
          </a:prstGeom>
        </p:spPr>
        <p:txBody>
          <a:bodyPr anchor="t" rtlCol="false" tIns="0" lIns="0" bIns="0" rIns="0">
            <a:spAutoFit/>
          </a:bodyPr>
          <a:lstStyle/>
          <a:p>
            <a:pPr algn="ctr">
              <a:lnSpc>
                <a:spcPts val="3919"/>
              </a:lnSpc>
              <a:spcBef>
                <a:spcPct val="0"/>
              </a:spcBef>
            </a:pPr>
            <a:r>
              <a:rPr lang="en-US" sz="2799">
                <a:solidFill>
                  <a:srgbClr val="000000"/>
                </a:solidFill>
                <a:latin typeface="Poppins"/>
                <a:ea typeface="Poppins"/>
                <a:cs typeface="Poppins"/>
                <a:sym typeface="Poppins"/>
              </a:rPr>
              <a:t>Example Function</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85ABFF">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1683637" y="361148"/>
            <a:ext cx="10827637" cy="1962678"/>
            <a:chOff x="0" y="0"/>
            <a:chExt cx="2580798" cy="467810"/>
          </a:xfrm>
        </p:grpSpPr>
        <p:sp>
          <p:nvSpPr>
            <p:cNvPr name="Freeform 3" id="3"/>
            <p:cNvSpPr/>
            <p:nvPr/>
          </p:nvSpPr>
          <p:spPr>
            <a:xfrm flipH="false" flipV="false" rot="0">
              <a:off x="0" y="0"/>
              <a:ext cx="2580798" cy="467810"/>
            </a:xfrm>
            <a:custGeom>
              <a:avLst/>
              <a:gdLst/>
              <a:ahLst/>
              <a:cxnLst/>
              <a:rect r="r" b="b" t="t" l="l"/>
              <a:pathLst>
                <a:path h="467810" w="2580798">
                  <a:moveTo>
                    <a:pt x="0" y="0"/>
                  </a:moveTo>
                  <a:lnTo>
                    <a:pt x="2580798" y="0"/>
                  </a:lnTo>
                  <a:lnTo>
                    <a:pt x="2580798" y="467810"/>
                  </a:lnTo>
                  <a:lnTo>
                    <a:pt x="0" y="467810"/>
                  </a:lnTo>
                  <a:close/>
                </a:path>
              </a:pathLst>
            </a:custGeom>
            <a:gradFill rotWithShape="true">
              <a:gsLst>
                <a:gs pos="0">
                  <a:srgbClr val="3428BA">
                    <a:alpha val="100000"/>
                  </a:srgbClr>
                </a:gs>
                <a:gs pos="100000">
                  <a:srgbClr val="5FA2DB">
                    <a:alpha val="100000"/>
                  </a:srgbClr>
                </a:gs>
              </a:gsLst>
              <a:lin ang="0"/>
            </a:gradFill>
          </p:spPr>
        </p:sp>
        <p:sp>
          <p:nvSpPr>
            <p:cNvPr name="TextBox 4" id="4"/>
            <p:cNvSpPr txBox="true"/>
            <p:nvPr/>
          </p:nvSpPr>
          <p:spPr>
            <a:xfrm>
              <a:off x="0" y="-57150"/>
              <a:ext cx="2580798" cy="524960"/>
            </a:xfrm>
            <a:prstGeom prst="rect">
              <a:avLst/>
            </a:prstGeom>
          </p:spPr>
          <p:txBody>
            <a:bodyPr anchor="ctr" rtlCol="false" tIns="50800" lIns="50800" bIns="50800" rIns="50800"/>
            <a:lstStyle/>
            <a:p>
              <a:pPr algn="ctr">
                <a:lnSpc>
                  <a:spcPts val="2659"/>
                </a:lnSpc>
              </a:pPr>
            </a:p>
          </p:txBody>
        </p:sp>
      </p:grpSp>
      <p:sp>
        <p:nvSpPr>
          <p:cNvPr name="AutoShape 5" id="5"/>
          <p:cNvSpPr/>
          <p:nvPr/>
        </p:nvSpPr>
        <p:spPr>
          <a:xfrm flipV="true">
            <a:off x="3017931" y="7703019"/>
            <a:ext cx="2134301" cy="0"/>
          </a:xfrm>
          <a:prstGeom prst="line">
            <a:avLst/>
          </a:prstGeom>
          <a:ln cap="flat" w="142875">
            <a:gradFill>
              <a:gsLst>
                <a:gs pos="0">
                  <a:srgbClr val="795AC6">
                    <a:alpha val="4500"/>
                  </a:srgbClr>
                </a:gs>
                <a:gs pos="100000">
                  <a:srgbClr val="5540FF">
                    <a:alpha val="100000"/>
                  </a:srgbClr>
                </a:gs>
              </a:gsLst>
              <a:lin ang="0"/>
            </a:gradFill>
            <a:prstDash val="solid"/>
            <a:headEnd type="none" len="sm" w="sm"/>
            <a:tailEnd type="none" len="sm" w="sm"/>
          </a:ln>
        </p:spPr>
      </p:sp>
      <p:grpSp>
        <p:nvGrpSpPr>
          <p:cNvPr name="Group 6" id="6"/>
          <p:cNvGrpSpPr/>
          <p:nvPr/>
        </p:nvGrpSpPr>
        <p:grpSpPr>
          <a:xfrm rot="0">
            <a:off x="15020109" y="2605709"/>
            <a:ext cx="5077990" cy="5077990"/>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95AC6">
                    <a:alpha val="4500"/>
                  </a:srgbClr>
                </a:gs>
                <a:gs pos="100000">
                  <a:srgbClr val="5540FF">
                    <a:alpha val="100000"/>
                  </a:srgbClr>
                </a:gs>
              </a:gsLst>
              <a:lin ang="0"/>
            </a:gradFill>
          </p:spPr>
        </p:sp>
        <p:sp>
          <p:nvSpPr>
            <p:cNvPr name="TextBox 8" id="8"/>
            <p:cNvSpPr txBox="true"/>
            <p:nvPr/>
          </p:nvSpPr>
          <p:spPr>
            <a:xfrm>
              <a:off x="76200" y="19050"/>
              <a:ext cx="660400" cy="717550"/>
            </a:xfrm>
            <a:prstGeom prst="rect">
              <a:avLst/>
            </a:prstGeom>
          </p:spPr>
          <p:txBody>
            <a:bodyPr anchor="ctr" rtlCol="false" tIns="50800" lIns="50800" bIns="50800" rIns="50800"/>
            <a:lstStyle/>
            <a:p>
              <a:pPr algn="ctr">
                <a:lnSpc>
                  <a:spcPts val="2659"/>
                </a:lnSpc>
              </a:pPr>
            </a:p>
          </p:txBody>
        </p:sp>
      </p:grpSp>
      <p:pic>
        <p:nvPicPr>
          <p:cNvPr name="Picture 9" id="9"/>
          <p:cNvPicPr>
            <a:picLocks noChangeAspect="true"/>
          </p:cNvPicPr>
          <p:nvPr/>
        </p:nvPicPr>
        <p:blipFill>
          <a:blip r:embed="rId2"/>
          <a:srcRect l="0" t="0" r="0" b="0"/>
          <a:stretch>
            <a:fillRect/>
          </a:stretch>
        </p:blipFill>
        <p:spPr>
          <a:xfrm flipH="true" flipV="false" rot="0">
            <a:off x="14221701" y="392517"/>
            <a:ext cx="3958208" cy="1899940"/>
          </a:xfrm>
          <a:prstGeom prst="rect">
            <a:avLst/>
          </a:prstGeom>
        </p:spPr>
      </p:pic>
      <p:pic>
        <p:nvPicPr>
          <p:cNvPr name="Picture 10" id="10"/>
          <p:cNvPicPr>
            <a:picLocks noChangeAspect="true"/>
          </p:cNvPicPr>
          <p:nvPr/>
        </p:nvPicPr>
        <p:blipFill>
          <a:blip r:embed="rId2"/>
          <a:srcRect l="0" t="0" r="0" b="0"/>
          <a:stretch>
            <a:fillRect/>
          </a:stretch>
        </p:blipFill>
        <p:spPr>
          <a:xfrm flipH="true" flipV="false" rot="0">
            <a:off x="15938961" y="8731663"/>
            <a:ext cx="3240285" cy="1555337"/>
          </a:xfrm>
          <a:prstGeom prst="rect">
            <a:avLst/>
          </a:prstGeom>
        </p:spPr>
      </p:pic>
      <p:sp>
        <p:nvSpPr>
          <p:cNvPr name="Freeform 11" id="11"/>
          <p:cNvSpPr/>
          <p:nvPr/>
        </p:nvSpPr>
        <p:spPr>
          <a:xfrm flipH="false" flipV="false" rot="0">
            <a:off x="-10737876" y="1937931"/>
            <a:ext cx="17871339" cy="17871339"/>
          </a:xfrm>
          <a:custGeom>
            <a:avLst/>
            <a:gdLst/>
            <a:ahLst/>
            <a:cxnLst/>
            <a:rect r="r" b="b" t="t" l="l"/>
            <a:pathLst>
              <a:path h="17871339" w="17871339">
                <a:moveTo>
                  <a:pt x="0" y="0"/>
                </a:moveTo>
                <a:lnTo>
                  <a:pt x="17871339" y="0"/>
                </a:lnTo>
                <a:lnTo>
                  <a:pt x="17871339" y="17871339"/>
                </a:lnTo>
                <a:lnTo>
                  <a:pt x="0" y="17871339"/>
                </a:lnTo>
                <a:lnTo>
                  <a:pt x="0" y="0"/>
                </a:lnTo>
                <a:close/>
              </a:path>
            </a:pathLst>
          </a:custGeom>
          <a:blipFill>
            <a:blip r:embed="rId3">
              <a:alphaModFix amt="32999"/>
              <a:extLst>
                <a:ext uri="{96DAC541-7B7A-43D3-8B79-37D633B846F1}">
                  <asvg:svgBlip xmlns:asvg="http://schemas.microsoft.com/office/drawing/2016/SVG/main" r:embed="rId4"/>
                </a:ext>
              </a:extLst>
            </a:blip>
            <a:stretch>
              <a:fillRect l="0" t="0" r="0" b="0"/>
            </a:stretch>
          </a:blipFill>
        </p:spPr>
      </p:sp>
      <p:sp>
        <p:nvSpPr>
          <p:cNvPr name="Freeform 12" id="12"/>
          <p:cNvSpPr/>
          <p:nvPr/>
        </p:nvSpPr>
        <p:spPr>
          <a:xfrm flipH="false" flipV="false" rot="0">
            <a:off x="1572427" y="3188509"/>
            <a:ext cx="14859481" cy="5747535"/>
          </a:xfrm>
          <a:custGeom>
            <a:avLst/>
            <a:gdLst/>
            <a:ahLst/>
            <a:cxnLst/>
            <a:rect r="r" b="b" t="t" l="l"/>
            <a:pathLst>
              <a:path h="5747535" w="14859481">
                <a:moveTo>
                  <a:pt x="0" y="0"/>
                </a:moveTo>
                <a:lnTo>
                  <a:pt x="14859481" y="0"/>
                </a:lnTo>
                <a:lnTo>
                  <a:pt x="14859481" y="5747535"/>
                </a:lnTo>
                <a:lnTo>
                  <a:pt x="0" y="5747535"/>
                </a:lnTo>
                <a:lnTo>
                  <a:pt x="0" y="0"/>
                </a:lnTo>
                <a:close/>
              </a:path>
            </a:pathLst>
          </a:custGeom>
          <a:blipFill>
            <a:blip r:embed="rId5"/>
            <a:stretch>
              <a:fillRect l="0" t="0" r="0" b="0"/>
            </a:stretch>
          </a:blipFill>
        </p:spPr>
      </p:sp>
      <p:sp>
        <p:nvSpPr>
          <p:cNvPr name="TextBox 13" id="13"/>
          <p:cNvSpPr txBox="true"/>
          <p:nvPr/>
        </p:nvSpPr>
        <p:spPr>
          <a:xfrm rot="0">
            <a:off x="1028700" y="1030897"/>
            <a:ext cx="8709194" cy="907034"/>
          </a:xfrm>
          <a:prstGeom prst="rect">
            <a:avLst/>
          </a:prstGeom>
        </p:spPr>
        <p:txBody>
          <a:bodyPr anchor="t" rtlCol="false" tIns="0" lIns="0" bIns="0" rIns="0">
            <a:spAutoFit/>
          </a:bodyPr>
          <a:lstStyle/>
          <a:p>
            <a:pPr algn="l">
              <a:lnSpc>
                <a:spcPts val="6868"/>
              </a:lnSpc>
            </a:pPr>
            <a:r>
              <a:rPr lang="en-US" sz="6800">
                <a:solidFill>
                  <a:srgbClr val="FFFFFF"/>
                </a:solidFill>
                <a:latin typeface="Anton"/>
                <a:ea typeface="Anton"/>
                <a:cs typeface="Anton"/>
                <a:sym typeface="Anton"/>
              </a:rPr>
              <a:t>SAVE TO CSV</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85ABFF">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0834017" y="1913509"/>
            <a:ext cx="17871339" cy="17871339"/>
          </a:xfrm>
          <a:custGeom>
            <a:avLst/>
            <a:gdLst/>
            <a:ahLst/>
            <a:cxnLst/>
            <a:rect r="r" b="b" t="t" l="l"/>
            <a:pathLst>
              <a:path h="17871339" w="17871339">
                <a:moveTo>
                  <a:pt x="0" y="0"/>
                </a:moveTo>
                <a:lnTo>
                  <a:pt x="17871339" y="0"/>
                </a:lnTo>
                <a:lnTo>
                  <a:pt x="17871339" y="17871339"/>
                </a:lnTo>
                <a:lnTo>
                  <a:pt x="0" y="17871339"/>
                </a:lnTo>
                <a:lnTo>
                  <a:pt x="0" y="0"/>
                </a:lnTo>
                <a:close/>
              </a:path>
            </a:pathLst>
          </a:custGeom>
          <a:blipFill>
            <a:blip r:embed="rId2">
              <a:alphaModFix amt="32999"/>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5020109" y="2605709"/>
            <a:ext cx="5077990" cy="5077990"/>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95AC6">
                    <a:alpha val="4500"/>
                  </a:srgbClr>
                </a:gs>
                <a:gs pos="100000">
                  <a:srgbClr val="5540FF">
                    <a:alpha val="100000"/>
                  </a:srgbClr>
                </a:gs>
              </a:gsLst>
              <a:lin ang="0"/>
            </a:gradFill>
          </p:spPr>
        </p:sp>
        <p:sp>
          <p:nvSpPr>
            <p:cNvPr name="TextBox 5" id="5"/>
            <p:cNvSpPr txBox="true"/>
            <p:nvPr/>
          </p:nvSpPr>
          <p:spPr>
            <a:xfrm>
              <a:off x="76200" y="19050"/>
              <a:ext cx="660400" cy="717550"/>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2675027" y="3372788"/>
            <a:ext cx="11805822" cy="6372057"/>
          </a:xfrm>
          <a:custGeom>
            <a:avLst/>
            <a:gdLst/>
            <a:ahLst/>
            <a:cxnLst/>
            <a:rect r="r" b="b" t="t" l="l"/>
            <a:pathLst>
              <a:path h="6372057" w="11805822">
                <a:moveTo>
                  <a:pt x="0" y="0"/>
                </a:moveTo>
                <a:lnTo>
                  <a:pt x="11805822" y="0"/>
                </a:lnTo>
                <a:lnTo>
                  <a:pt x="11805822" y="6372057"/>
                </a:lnTo>
                <a:lnTo>
                  <a:pt x="0" y="6372057"/>
                </a:lnTo>
                <a:lnTo>
                  <a:pt x="0" y="0"/>
                </a:lnTo>
                <a:close/>
              </a:path>
            </a:pathLst>
          </a:custGeom>
          <a:blipFill>
            <a:blip r:embed="rId4"/>
            <a:stretch>
              <a:fillRect l="0" t="0" r="-9219" b="0"/>
            </a:stretch>
          </a:blipFill>
        </p:spPr>
      </p:sp>
      <p:sp>
        <p:nvSpPr>
          <p:cNvPr name="TextBox 7" id="7"/>
          <p:cNvSpPr txBox="true"/>
          <p:nvPr/>
        </p:nvSpPr>
        <p:spPr>
          <a:xfrm rot="0">
            <a:off x="3337692" y="2707794"/>
            <a:ext cx="4091211" cy="509906"/>
          </a:xfrm>
          <a:prstGeom prst="rect">
            <a:avLst/>
          </a:prstGeom>
        </p:spPr>
        <p:txBody>
          <a:bodyPr anchor="t" rtlCol="false" tIns="0" lIns="0" bIns="0" rIns="0">
            <a:spAutoFit/>
          </a:bodyPr>
          <a:lstStyle/>
          <a:p>
            <a:pPr algn="ctr">
              <a:lnSpc>
                <a:spcPts val="3919"/>
              </a:lnSpc>
              <a:spcBef>
                <a:spcPct val="0"/>
              </a:spcBef>
            </a:pPr>
            <a:r>
              <a:rPr lang="en-US" sz="2799">
                <a:solidFill>
                  <a:srgbClr val="000000"/>
                </a:solidFill>
                <a:latin typeface="Poppins"/>
                <a:ea typeface="Poppins"/>
                <a:cs typeface="Poppins"/>
                <a:sym typeface="Poppins"/>
              </a:rPr>
              <a:t>query = “Data Science”</a:t>
            </a:r>
          </a:p>
        </p:txBody>
      </p:sp>
      <p:grpSp>
        <p:nvGrpSpPr>
          <p:cNvPr name="Group 8" id="8"/>
          <p:cNvGrpSpPr/>
          <p:nvPr/>
        </p:nvGrpSpPr>
        <p:grpSpPr>
          <a:xfrm rot="0">
            <a:off x="11822254" y="6819128"/>
            <a:ext cx="3197855" cy="1173709"/>
            <a:chOff x="0" y="0"/>
            <a:chExt cx="762218" cy="279757"/>
          </a:xfrm>
        </p:grpSpPr>
        <p:sp>
          <p:nvSpPr>
            <p:cNvPr name="Freeform 9" id="9"/>
            <p:cNvSpPr/>
            <p:nvPr/>
          </p:nvSpPr>
          <p:spPr>
            <a:xfrm flipH="false" flipV="false" rot="0">
              <a:off x="0" y="0"/>
              <a:ext cx="762218" cy="279757"/>
            </a:xfrm>
            <a:custGeom>
              <a:avLst/>
              <a:gdLst/>
              <a:ahLst/>
              <a:cxnLst/>
              <a:rect r="r" b="b" t="t" l="l"/>
              <a:pathLst>
                <a:path h="279757" w="762218">
                  <a:moveTo>
                    <a:pt x="0" y="0"/>
                  </a:moveTo>
                  <a:lnTo>
                    <a:pt x="762218" y="0"/>
                  </a:lnTo>
                  <a:lnTo>
                    <a:pt x="762218" y="279757"/>
                  </a:lnTo>
                  <a:lnTo>
                    <a:pt x="0" y="279757"/>
                  </a:lnTo>
                  <a:close/>
                </a:path>
              </a:pathLst>
            </a:custGeom>
            <a:gradFill rotWithShape="true">
              <a:gsLst>
                <a:gs pos="0">
                  <a:srgbClr val="3428BA">
                    <a:alpha val="100000"/>
                  </a:srgbClr>
                </a:gs>
                <a:gs pos="100000">
                  <a:srgbClr val="5FA2DB">
                    <a:alpha val="100000"/>
                  </a:srgbClr>
                </a:gs>
              </a:gsLst>
              <a:lin ang="0"/>
            </a:gradFill>
          </p:spPr>
        </p:sp>
        <p:sp>
          <p:nvSpPr>
            <p:cNvPr name="TextBox 10" id="10"/>
            <p:cNvSpPr txBox="true"/>
            <p:nvPr/>
          </p:nvSpPr>
          <p:spPr>
            <a:xfrm>
              <a:off x="0" y="-57150"/>
              <a:ext cx="762218" cy="336907"/>
            </a:xfrm>
            <a:prstGeom prst="rect">
              <a:avLst/>
            </a:prstGeom>
          </p:spPr>
          <p:txBody>
            <a:bodyPr anchor="ctr" rtlCol="false" tIns="50800" lIns="50800" bIns="50800" rIns="50800"/>
            <a:lstStyle/>
            <a:p>
              <a:pPr algn="ctr">
                <a:lnSpc>
                  <a:spcPts val="2659"/>
                </a:lnSpc>
              </a:pPr>
            </a:p>
          </p:txBody>
        </p:sp>
      </p:grpSp>
      <p:sp>
        <p:nvSpPr>
          <p:cNvPr name="TextBox 11" id="11"/>
          <p:cNvSpPr txBox="true"/>
          <p:nvPr/>
        </p:nvSpPr>
        <p:spPr>
          <a:xfrm rot="0">
            <a:off x="12073097" y="7091243"/>
            <a:ext cx="2696170" cy="592456"/>
          </a:xfrm>
          <a:prstGeom prst="rect">
            <a:avLst/>
          </a:prstGeom>
        </p:spPr>
        <p:txBody>
          <a:bodyPr anchor="t" rtlCol="false" tIns="0" lIns="0" bIns="0" rIns="0">
            <a:spAutoFit/>
          </a:bodyPr>
          <a:lstStyle/>
          <a:p>
            <a:pPr algn="ctr">
              <a:lnSpc>
                <a:spcPts val="4619"/>
              </a:lnSpc>
              <a:spcBef>
                <a:spcPct val="0"/>
              </a:spcBef>
            </a:pPr>
            <a:r>
              <a:rPr lang="en-US" b="true" sz="3299">
                <a:solidFill>
                  <a:srgbClr val="FFFFFF"/>
                </a:solidFill>
                <a:latin typeface="Poppins Bold"/>
                <a:ea typeface="Poppins Bold"/>
                <a:cs typeface="Poppins Bold"/>
                <a:sym typeface="Poppins Bold"/>
              </a:rPr>
              <a:t>No abstract!</a:t>
            </a:r>
          </a:p>
        </p:txBody>
      </p:sp>
      <p:grpSp>
        <p:nvGrpSpPr>
          <p:cNvPr name="Group 12" id="12"/>
          <p:cNvGrpSpPr/>
          <p:nvPr/>
        </p:nvGrpSpPr>
        <p:grpSpPr>
          <a:xfrm rot="0">
            <a:off x="-1683637" y="361148"/>
            <a:ext cx="10827637" cy="1962678"/>
            <a:chOff x="0" y="0"/>
            <a:chExt cx="2580798" cy="467810"/>
          </a:xfrm>
        </p:grpSpPr>
        <p:sp>
          <p:nvSpPr>
            <p:cNvPr name="Freeform 13" id="13"/>
            <p:cNvSpPr/>
            <p:nvPr/>
          </p:nvSpPr>
          <p:spPr>
            <a:xfrm flipH="false" flipV="false" rot="0">
              <a:off x="0" y="0"/>
              <a:ext cx="2580798" cy="467810"/>
            </a:xfrm>
            <a:custGeom>
              <a:avLst/>
              <a:gdLst/>
              <a:ahLst/>
              <a:cxnLst/>
              <a:rect r="r" b="b" t="t" l="l"/>
              <a:pathLst>
                <a:path h="467810" w="2580798">
                  <a:moveTo>
                    <a:pt x="0" y="0"/>
                  </a:moveTo>
                  <a:lnTo>
                    <a:pt x="2580798" y="0"/>
                  </a:lnTo>
                  <a:lnTo>
                    <a:pt x="2580798" y="467810"/>
                  </a:lnTo>
                  <a:lnTo>
                    <a:pt x="0" y="467810"/>
                  </a:lnTo>
                  <a:close/>
                </a:path>
              </a:pathLst>
            </a:custGeom>
            <a:gradFill rotWithShape="true">
              <a:gsLst>
                <a:gs pos="0">
                  <a:srgbClr val="3428BA">
                    <a:alpha val="100000"/>
                  </a:srgbClr>
                </a:gs>
                <a:gs pos="100000">
                  <a:srgbClr val="5FA2DB">
                    <a:alpha val="100000"/>
                  </a:srgbClr>
                </a:gs>
              </a:gsLst>
              <a:lin ang="0"/>
            </a:gradFill>
          </p:spPr>
        </p:sp>
        <p:sp>
          <p:nvSpPr>
            <p:cNvPr name="TextBox 14" id="14"/>
            <p:cNvSpPr txBox="true"/>
            <p:nvPr/>
          </p:nvSpPr>
          <p:spPr>
            <a:xfrm>
              <a:off x="0" y="-57150"/>
              <a:ext cx="2580798" cy="524960"/>
            </a:xfrm>
            <a:prstGeom prst="rect">
              <a:avLst/>
            </a:prstGeom>
          </p:spPr>
          <p:txBody>
            <a:bodyPr anchor="ctr" rtlCol="false" tIns="50800" lIns="50800" bIns="50800" rIns="50800"/>
            <a:lstStyle/>
            <a:p>
              <a:pPr algn="ctr">
                <a:lnSpc>
                  <a:spcPts val="2659"/>
                </a:lnSpc>
              </a:pPr>
            </a:p>
          </p:txBody>
        </p:sp>
      </p:grpSp>
      <p:sp>
        <p:nvSpPr>
          <p:cNvPr name="TextBox 15" id="15"/>
          <p:cNvSpPr txBox="true"/>
          <p:nvPr/>
        </p:nvSpPr>
        <p:spPr>
          <a:xfrm rot="0">
            <a:off x="1028700" y="1030897"/>
            <a:ext cx="8709194" cy="907034"/>
          </a:xfrm>
          <a:prstGeom prst="rect">
            <a:avLst/>
          </a:prstGeom>
        </p:spPr>
        <p:txBody>
          <a:bodyPr anchor="t" rtlCol="false" tIns="0" lIns="0" bIns="0" rIns="0">
            <a:spAutoFit/>
          </a:bodyPr>
          <a:lstStyle/>
          <a:p>
            <a:pPr algn="l">
              <a:lnSpc>
                <a:spcPts val="6868"/>
              </a:lnSpc>
            </a:pPr>
            <a:r>
              <a:rPr lang="en-US" sz="6800">
                <a:solidFill>
                  <a:srgbClr val="FFFFFF"/>
                </a:solidFill>
                <a:latin typeface="Anton"/>
                <a:ea typeface="Anton"/>
                <a:cs typeface="Anton"/>
                <a:sym typeface="Anton"/>
              </a:rPr>
              <a:t>SCOPUS API</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85ABFF">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0834017" y="1913509"/>
            <a:ext cx="17871339" cy="17871339"/>
          </a:xfrm>
          <a:custGeom>
            <a:avLst/>
            <a:gdLst/>
            <a:ahLst/>
            <a:cxnLst/>
            <a:rect r="r" b="b" t="t" l="l"/>
            <a:pathLst>
              <a:path h="17871339" w="17871339">
                <a:moveTo>
                  <a:pt x="0" y="0"/>
                </a:moveTo>
                <a:lnTo>
                  <a:pt x="17871339" y="0"/>
                </a:lnTo>
                <a:lnTo>
                  <a:pt x="17871339" y="17871339"/>
                </a:lnTo>
                <a:lnTo>
                  <a:pt x="0" y="17871339"/>
                </a:lnTo>
                <a:lnTo>
                  <a:pt x="0" y="0"/>
                </a:lnTo>
                <a:close/>
              </a:path>
            </a:pathLst>
          </a:custGeom>
          <a:blipFill>
            <a:blip r:embed="rId2">
              <a:alphaModFix amt="32999"/>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5020109" y="2605709"/>
            <a:ext cx="5077990" cy="5077990"/>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95AC6">
                    <a:alpha val="4500"/>
                  </a:srgbClr>
                </a:gs>
                <a:gs pos="100000">
                  <a:srgbClr val="5540FF">
                    <a:alpha val="100000"/>
                  </a:srgbClr>
                </a:gs>
              </a:gsLst>
              <a:lin ang="0"/>
            </a:gradFill>
          </p:spPr>
        </p:sp>
        <p:sp>
          <p:nvSpPr>
            <p:cNvPr name="TextBox 5" id="5"/>
            <p:cNvSpPr txBox="true"/>
            <p:nvPr/>
          </p:nvSpPr>
          <p:spPr>
            <a:xfrm>
              <a:off x="76200" y="19050"/>
              <a:ext cx="660400" cy="717550"/>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1683637" y="361148"/>
            <a:ext cx="11038923" cy="1962678"/>
            <a:chOff x="0" y="0"/>
            <a:chExt cx="2631159" cy="467810"/>
          </a:xfrm>
        </p:grpSpPr>
        <p:sp>
          <p:nvSpPr>
            <p:cNvPr name="Freeform 7" id="7"/>
            <p:cNvSpPr/>
            <p:nvPr/>
          </p:nvSpPr>
          <p:spPr>
            <a:xfrm flipH="false" flipV="false" rot="0">
              <a:off x="0" y="0"/>
              <a:ext cx="2631159" cy="467810"/>
            </a:xfrm>
            <a:custGeom>
              <a:avLst/>
              <a:gdLst/>
              <a:ahLst/>
              <a:cxnLst/>
              <a:rect r="r" b="b" t="t" l="l"/>
              <a:pathLst>
                <a:path h="467810" w="2631159">
                  <a:moveTo>
                    <a:pt x="0" y="0"/>
                  </a:moveTo>
                  <a:lnTo>
                    <a:pt x="2631159" y="0"/>
                  </a:lnTo>
                  <a:lnTo>
                    <a:pt x="2631159" y="467810"/>
                  </a:lnTo>
                  <a:lnTo>
                    <a:pt x="0" y="467810"/>
                  </a:lnTo>
                  <a:close/>
                </a:path>
              </a:pathLst>
            </a:custGeom>
            <a:gradFill rotWithShape="true">
              <a:gsLst>
                <a:gs pos="0">
                  <a:srgbClr val="3428BA">
                    <a:alpha val="100000"/>
                  </a:srgbClr>
                </a:gs>
                <a:gs pos="100000">
                  <a:srgbClr val="5FA2DB">
                    <a:alpha val="100000"/>
                  </a:srgbClr>
                </a:gs>
              </a:gsLst>
              <a:lin ang="0"/>
            </a:gradFill>
          </p:spPr>
        </p:sp>
        <p:sp>
          <p:nvSpPr>
            <p:cNvPr name="TextBox 8" id="8"/>
            <p:cNvSpPr txBox="true"/>
            <p:nvPr/>
          </p:nvSpPr>
          <p:spPr>
            <a:xfrm>
              <a:off x="0" y="-57150"/>
              <a:ext cx="2631159" cy="524960"/>
            </a:xfrm>
            <a:prstGeom prst="rect">
              <a:avLst/>
            </a:prstGeom>
          </p:spPr>
          <p:txBody>
            <a:bodyPr anchor="ctr" rtlCol="false" tIns="50800" lIns="50800" bIns="50800" rIns="50800"/>
            <a:lstStyle/>
            <a:p>
              <a:pPr algn="ctr">
                <a:lnSpc>
                  <a:spcPts val="2659"/>
                </a:lnSpc>
              </a:pPr>
            </a:p>
          </p:txBody>
        </p:sp>
      </p:grpSp>
      <p:sp>
        <p:nvSpPr>
          <p:cNvPr name="Freeform 9" id="9"/>
          <p:cNvSpPr/>
          <p:nvPr/>
        </p:nvSpPr>
        <p:spPr>
          <a:xfrm flipH="false" flipV="false" rot="0">
            <a:off x="3730182" y="2840643"/>
            <a:ext cx="10691838" cy="6765529"/>
          </a:xfrm>
          <a:custGeom>
            <a:avLst/>
            <a:gdLst/>
            <a:ahLst/>
            <a:cxnLst/>
            <a:rect r="r" b="b" t="t" l="l"/>
            <a:pathLst>
              <a:path h="6765529" w="10691838">
                <a:moveTo>
                  <a:pt x="0" y="0"/>
                </a:moveTo>
                <a:lnTo>
                  <a:pt x="10691837" y="0"/>
                </a:lnTo>
                <a:lnTo>
                  <a:pt x="10691837" y="6765529"/>
                </a:lnTo>
                <a:lnTo>
                  <a:pt x="0" y="6765529"/>
                </a:lnTo>
                <a:lnTo>
                  <a:pt x="0" y="0"/>
                </a:lnTo>
                <a:close/>
              </a:path>
            </a:pathLst>
          </a:custGeom>
          <a:blipFill>
            <a:blip r:embed="rId4"/>
            <a:stretch>
              <a:fillRect l="0" t="0" r="0" b="0"/>
            </a:stretch>
          </a:blipFill>
        </p:spPr>
      </p:sp>
      <p:sp>
        <p:nvSpPr>
          <p:cNvPr name="TextBox 10" id="10"/>
          <p:cNvSpPr txBox="true"/>
          <p:nvPr/>
        </p:nvSpPr>
        <p:spPr>
          <a:xfrm rot="0">
            <a:off x="434806" y="1006475"/>
            <a:ext cx="8709194" cy="907034"/>
          </a:xfrm>
          <a:prstGeom prst="rect">
            <a:avLst/>
          </a:prstGeom>
        </p:spPr>
        <p:txBody>
          <a:bodyPr anchor="t" rtlCol="false" tIns="0" lIns="0" bIns="0" rIns="0">
            <a:spAutoFit/>
          </a:bodyPr>
          <a:lstStyle/>
          <a:p>
            <a:pPr algn="l">
              <a:lnSpc>
                <a:spcPts val="6868"/>
              </a:lnSpc>
            </a:pPr>
            <a:r>
              <a:rPr lang="en-US" sz="6800">
                <a:solidFill>
                  <a:srgbClr val="FFFFFF"/>
                </a:solidFill>
                <a:latin typeface="Anton"/>
                <a:ea typeface="Anton"/>
                <a:cs typeface="Anton"/>
                <a:sym typeface="Anton"/>
              </a:rPr>
              <a:t>FIRST TRIAL “PLAYWRIGHT”</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85ABFF">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0834017" y="1913509"/>
            <a:ext cx="17871339" cy="17871339"/>
          </a:xfrm>
          <a:custGeom>
            <a:avLst/>
            <a:gdLst/>
            <a:ahLst/>
            <a:cxnLst/>
            <a:rect r="r" b="b" t="t" l="l"/>
            <a:pathLst>
              <a:path h="17871339" w="17871339">
                <a:moveTo>
                  <a:pt x="0" y="0"/>
                </a:moveTo>
                <a:lnTo>
                  <a:pt x="17871339" y="0"/>
                </a:lnTo>
                <a:lnTo>
                  <a:pt x="17871339" y="17871339"/>
                </a:lnTo>
                <a:lnTo>
                  <a:pt x="0" y="17871339"/>
                </a:lnTo>
                <a:lnTo>
                  <a:pt x="0" y="0"/>
                </a:lnTo>
                <a:close/>
              </a:path>
            </a:pathLst>
          </a:custGeom>
          <a:blipFill>
            <a:blip r:embed="rId2">
              <a:alphaModFix amt="32999"/>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5020109" y="2605709"/>
            <a:ext cx="5077990" cy="5077990"/>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95AC6">
                    <a:alpha val="4500"/>
                  </a:srgbClr>
                </a:gs>
                <a:gs pos="100000">
                  <a:srgbClr val="5540FF">
                    <a:alpha val="100000"/>
                  </a:srgbClr>
                </a:gs>
              </a:gsLst>
              <a:lin ang="0"/>
            </a:gradFill>
          </p:spPr>
        </p:sp>
        <p:sp>
          <p:nvSpPr>
            <p:cNvPr name="TextBox 5" id="5"/>
            <p:cNvSpPr txBox="true"/>
            <p:nvPr/>
          </p:nvSpPr>
          <p:spPr>
            <a:xfrm>
              <a:off x="76200" y="19050"/>
              <a:ext cx="660400" cy="717550"/>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9748038" y="499547"/>
            <a:ext cx="4179223" cy="1797066"/>
          </a:xfrm>
          <a:custGeom>
            <a:avLst/>
            <a:gdLst/>
            <a:ahLst/>
            <a:cxnLst/>
            <a:rect r="r" b="b" t="t" l="l"/>
            <a:pathLst>
              <a:path h="1797066" w="4179223">
                <a:moveTo>
                  <a:pt x="0" y="0"/>
                </a:moveTo>
                <a:lnTo>
                  <a:pt x="4179223" y="0"/>
                </a:lnTo>
                <a:lnTo>
                  <a:pt x="4179223" y="1797065"/>
                </a:lnTo>
                <a:lnTo>
                  <a:pt x="0" y="1797065"/>
                </a:lnTo>
                <a:lnTo>
                  <a:pt x="0" y="0"/>
                </a:lnTo>
                <a:close/>
              </a:path>
            </a:pathLst>
          </a:custGeom>
          <a:blipFill>
            <a:blip r:embed="rId4"/>
            <a:stretch>
              <a:fillRect l="0" t="0" r="0" b="0"/>
            </a:stretch>
          </a:blipFill>
        </p:spPr>
      </p:sp>
      <p:sp>
        <p:nvSpPr>
          <p:cNvPr name="Freeform 7" id="7"/>
          <p:cNvSpPr/>
          <p:nvPr/>
        </p:nvSpPr>
        <p:spPr>
          <a:xfrm flipH="false" flipV="false" rot="0">
            <a:off x="590724" y="3174027"/>
            <a:ext cx="9431309" cy="5815472"/>
          </a:xfrm>
          <a:custGeom>
            <a:avLst/>
            <a:gdLst/>
            <a:ahLst/>
            <a:cxnLst/>
            <a:rect r="r" b="b" t="t" l="l"/>
            <a:pathLst>
              <a:path h="5815472" w="9431309">
                <a:moveTo>
                  <a:pt x="0" y="0"/>
                </a:moveTo>
                <a:lnTo>
                  <a:pt x="9431309" y="0"/>
                </a:lnTo>
                <a:lnTo>
                  <a:pt x="9431309" y="5815472"/>
                </a:lnTo>
                <a:lnTo>
                  <a:pt x="0" y="5815472"/>
                </a:lnTo>
                <a:lnTo>
                  <a:pt x="0" y="0"/>
                </a:lnTo>
                <a:close/>
              </a:path>
            </a:pathLst>
          </a:custGeom>
          <a:blipFill>
            <a:blip r:embed="rId5"/>
            <a:stretch>
              <a:fillRect l="0" t="0" r="0" b="0"/>
            </a:stretch>
          </a:blipFill>
        </p:spPr>
      </p:sp>
      <p:sp>
        <p:nvSpPr>
          <p:cNvPr name="Freeform 8" id="8"/>
          <p:cNvSpPr/>
          <p:nvPr/>
        </p:nvSpPr>
        <p:spPr>
          <a:xfrm flipH="false" flipV="false" rot="0">
            <a:off x="10751809" y="3174027"/>
            <a:ext cx="6350905" cy="3789777"/>
          </a:xfrm>
          <a:custGeom>
            <a:avLst/>
            <a:gdLst/>
            <a:ahLst/>
            <a:cxnLst/>
            <a:rect r="r" b="b" t="t" l="l"/>
            <a:pathLst>
              <a:path h="3789777" w="6350905">
                <a:moveTo>
                  <a:pt x="0" y="0"/>
                </a:moveTo>
                <a:lnTo>
                  <a:pt x="6350905" y="0"/>
                </a:lnTo>
                <a:lnTo>
                  <a:pt x="6350905" y="3789777"/>
                </a:lnTo>
                <a:lnTo>
                  <a:pt x="0" y="3789777"/>
                </a:lnTo>
                <a:lnTo>
                  <a:pt x="0" y="0"/>
                </a:lnTo>
                <a:close/>
              </a:path>
            </a:pathLst>
          </a:custGeom>
          <a:blipFill>
            <a:blip r:embed="rId6"/>
            <a:stretch>
              <a:fillRect l="0" t="0" r="0" b="0"/>
            </a:stretch>
          </a:blipFill>
        </p:spPr>
      </p:sp>
      <p:grpSp>
        <p:nvGrpSpPr>
          <p:cNvPr name="Group 9" id="9"/>
          <p:cNvGrpSpPr/>
          <p:nvPr/>
        </p:nvGrpSpPr>
        <p:grpSpPr>
          <a:xfrm rot="0">
            <a:off x="-1683637" y="361148"/>
            <a:ext cx="10827637" cy="1962678"/>
            <a:chOff x="0" y="0"/>
            <a:chExt cx="2580798" cy="467810"/>
          </a:xfrm>
        </p:grpSpPr>
        <p:sp>
          <p:nvSpPr>
            <p:cNvPr name="Freeform 10" id="10"/>
            <p:cNvSpPr/>
            <p:nvPr/>
          </p:nvSpPr>
          <p:spPr>
            <a:xfrm flipH="false" flipV="false" rot="0">
              <a:off x="0" y="0"/>
              <a:ext cx="2580798" cy="467810"/>
            </a:xfrm>
            <a:custGeom>
              <a:avLst/>
              <a:gdLst/>
              <a:ahLst/>
              <a:cxnLst/>
              <a:rect r="r" b="b" t="t" l="l"/>
              <a:pathLst>
                <a:path h="467810" w="2580798">
                  <a:moveTo>
                    <a:pt x="0" y="0"/>
                  </a:moveTo>
                  <a:lnTo>
                    <a:pt x="2580798" y="0"/>
                  </a:lnTo>
                  <a:lnTo>
                    <a:pt x="2580798" y="467810"/>
                  </a:lnTo>
                  <a:lnTo>
                    <a:pt x="0" y="467810"/>
                  </a:lnTo>
                  <a:close/>
                </a:path>
              </a:pathLst>
            </a:custGeom>
            <a:gradFill rotWithShape="true">
              <a:gsLst>
                <a:gs pos="0">
                  <a:srgbClr val="3428BA">
                    <a:alpha val="100000"/>
                  </a:srgbClr>
                </a:gs>
                <a:gs pos="100000">
                  <a:srgbClr val="5FA2DB">
                    <a:alpha val="100000"/>
                  </a:srgbClr>
                </a:gs>
              </a:gsLst>
              <a:lin ang="0"/>
            </a:gradFill>
          </p:spPr>
        </p:sp>
        <p:sp>
          <p:nvSpPr>
            <p:cNvPr name="TextBox 11" id="11"/>
            <p:cNvSpPr txBox="true"/>
            <p:nvPr/>
          </p:nvSpPr>
          <p:spPr>
            <a:xfrm>
              <a:off x="0" y="-57150"/>
              <a:ext cx="2580798" cy="524960"/>
            </a:xfrm>
            <a:prstGeom prst="rect">
              <a:avLst/>
            </a:prstGeom>
          </p:spPr>
          <p:txBody>
            <a:bodyPr anchor="ctr" rtlCol="false" tIns="50800" lIns="50800" bIns="50800" rIns="50800"/>
            <a:lstStyle/>
            <a:p>
              <a:pPr algn="ctr">
                <a:lnSpc>
                  <a:spcPts val="2659"/>
                </a:lnSpc>
              </a:pPr>
            </a:p>
          </p:txBody>
        </p:sp>
      </p:grpSp>
      <p:sp>
        <p:nvSpPr>
          <p:cNvPr name="TextBox 12" id="12"/>
          <p:cNvSpPr txBox="true"/>
          <p:nvPr/>
        </p:nvSpPr>
        <p:spPr>
          <a:xfrm rot="0">
            <a:off x="434806" y="1006475"/>
            <a:ext cx="8709194" cy="907034"/>
          </a:xfrm>
          <a:prstGeom prst="rect">
            <a:avLst/>
          </a:prstGeom>
        </p:spPr>
        <p:txBody>
          <a:bodyPr anchor="t" rtlCol="false" tIns="0" lIns="0" bIns="0" rIns="0">
            <a:spAutoFit/>
          </a:bodyPr>
          <a:lstStyle/>
          <a:p>
            <a:pPr algn="l">
              <a:lnSpc>
                <a:spcPts val="6868"/>
              </a:lnSpc>
            </a:pPr>
            <a:r>
              <a:rPr lang="en-US" sz="6800">
                <a:solidFill>
                  <a:srgbClr val="FFFFFF"/>
                </a:solidFill>
                <a:latin typeface="Anton"/>
                <a:ea typeface="Anton"/>
                <a:cs typeface="Anton"/>
                <a:sym typeface="Anton"/>
              </a:rPr>
              <a:t>BEAUTIFULSOUP</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DAGYs_ZLK9g</dc:identifier>
  <dcterms:modified xsi:type="dcterms:W3CDTF">2011-08-01T06:04:30Z</dcterms:modified>
  <cp:revision>1</cp:revision>
  <dc:title>Data Sci</dc:title>
</cp:coreProperties>
</file>